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316" r:id="rId2"/>
    <p:sldId id="331" r:id="rId3"/>
    <p:sldId id="322" r:id="rId4"/>
    <p:sldId id="323" r:id="rId5"/>
    <p:sldId id="317" r:id="rId6"/>
    <p:sldId id="328" r:id="rId7"/>
    <p:sldId id="318" r:id="rId8"/>
    <p:sldId id="325" r:id="rId9"/>
    <p:sldId id="326" r:id="rId10"/>
    <p:sldId id="321" r:id="rId11"/>
    <p:sldId id="329" r:id="rId12"/>
    <p:sldId id="33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vydas Augustaitis" initials="A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786F"/>
    <a:srgbClr val="A5FFFC"/>
    <a:srgbClr val="90F1F7"/>
    <a:srgbClr val="1232D7"/>
    <a:srgbClr val="F1FFEA"/>
    <a:srgbClr val="B7FE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71"/>
    <p:restoredTop sz="94629"/>
  </p:normalViewPr>
  <p:slideViewPr>
    <p:cSldViewPr snapToGrid="0" snapToObjects="1">
      <p:cViewPr varScale="1">
        <p:scale>
          <a:sx n="116" d="100"/>
          <a:sy n="116" d="100"/>
        </p:scale>
        <p:origin x="172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CD76E4-189C-4A3E-B723-6EB85188B381}" type="doc">
      <dgm:prSet loTypeId="urn:microsoft.com/office/officeart/2005/8/layout/process4" loCatId="process" qsTypeId="urn:microsoft.com/office/officeart/2005/8/quickstyle/3d2#1" qsCatId="3D" csTypeId="urn:microsoft.com/office/officeart/2005/8/colors/colorful3" csCatId="colorful" phldr="1"/>
      <dgm:spPr/>
      <dgm:t>
        <a:bodyPr/>
        <a:lstStyle/>
        <a:p>
          <a:endParaRPr lang="lt-LT"/>
        </a:p>
      </dgm:t>
    </dgm:pt>
    <dgm:pt modelId="{886F4F71-339E-4626-8815-1B11618559EE}">
      <dgm:prSet phldrT="[Tekstas]"/>
      <dgm:spPr>
        <a:xfrm rot="10800000">
          <a:off x="0" y="4647"/>
          <a:ext cx="8576310" cy="1678835"/>
        </a:xfrm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n-US">
              <a:latin typeface="Calibri"/>
              <a:ea typeface="+mn-ea"/>
              <a:cs typeface="+mn-cs"/>
            </a:rPr>
            <a:t>1. </a:t>
          </a:r>
          <a:r>
            <a:rPr lang="lt-LT">
              <a:latin typeface="Calibri"/>
              <a:ea typeface="+mn-ea"/>
              <a:cs typeface="+mn-cs"/>
            </a:rPr>
            <a:t>Klientų tyrinėjimai ir planavimas</a:t>
          </a:r>
          <a:endParaRPr lang="lt-LT" dirty="0">
            <a:latin typeface="Calibri"/>
            <a:ea typeface="+mn-ea"/>
            <a:cs typeface="+mn-cs"/>
          </a:endParaRPr>
        </a:p>
      </dgm:t>
    </dgm:pt>
    <dgm:pt modelId="{253752FF-05A8-43D9-984D-33CA467A159A}" type="parTrans" cxnId="{4E6243DD-8A7D-4E09-8B3A-C3EFDBEA97CE}">
      <dgm:prSet/>
      <dgm:spPr/>
      <dgm:t>
        <a:bodyPr/>
        <a:lstStyle/>
        <a:p>
          <a:endParaRPr lang="lt-LT"/>
        </a:p>
      </dgm:t>
    </dgm:pt>
    <dgm:pt modelId="{DFC78743-9C71-4AF9-B269-9F5561F072CC}" type="sibTrans" cxnId="{4E6243DD-8A7D-4E09-8B3A-C3EFDBEA97CE}">
      <dgm:prSet/>
      <dgm:spPr/>
      <dgm:t>
        <a:bodyPr/>
        <a:lstStyle/>
        <a:p>
          <a:endParaRPr lang="lt-LT"/>
        </a:p>
      </dgm:t>
    </dgm:pt>
    <dgm:pt modelId="{C6DDBAB9-A1E4-492A-B96D-9C303EE5728C}">
      <dgm:prSet phldrT="[Tekstas]"/>
      <dgm:spPr>
        <a:xfrm rot="10800000">
          <a:off x="0" y="1667109"/>
          <a:ext cx="8576310" cy="1678835"/>
        </a:xfrm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n-US">
              <a:latin typeface="Calibri"/>
              <a:ea typeface="+mn-ea"/>
              <a:cs typeface="+mn-cs"/>
            </a:rPr>
            <a:t>2. </a:t>
          </a:r>
          <a:r>
            <a:rPr lang="lt-LT">
              <a:latin typeface="Calibri"/>
              <a:ea typeface="+mn-ea"/>
              <a:cs typeface="+mn-cs"/>
            </a:rPr>
            <a:t>Produkto kūrimas</a:t>
          </a:r>
          <a:endParaRPr lang="lt-LT" dirty="0">
            <a:latin typeface="Calibri"/>
            <a:ea typeface="+mn-ea"/>
            <a:cs typeface="+mn-cs"/>
          </a:endParaRPr>
        </a:p>
      </dgm:t>
    </dgm:pt>
    <dgm:pt modelId="{97B67B38-1736-4390-8C76-40718D8E706B}" type="parTrans" cxnId="{985EFCBF-CF44-43B8-9308-6C2CB123C3BB}">
      <dgm:prSet/>
      <dgm:spPr/>
      <dgm:t>
        <a:bodyPr/>
        <a:lstStyle/>
        <a:p>
          <a:endParaRPr lang="lt-LT"/>
        </a:p>
      </dgm:t>
    </dgm:pt>
    <dgm:pt modelId="{BD9C7A59-3689-45D8-8B69-12425E8CE7AB}" type="sibTrans" cxnId="{985EFCBF-CF44-43B8-9308-6C2CB123C3BB}">
      <dgm:prSet/>
      <dgm:spPr/>
      <dgm:t>
        <a:bodyPr/>
        <a:lstStyle/>
        <a:p>
          <a:endParaRPr lang="lt-LT"/>
        </a:p>
      </dgm:t>
    </dgm:pt>
    <dgm:pt modelId="{CD021496-FF19-41DE-8259-2D92A2866C04}">
      <dgm:prSet phldrT="[Tekstas]"/>
      <dgm:spPr>
        <a:xfrm rot="10800000">
          <a:off x="0" y="3329571"/>
          <a:ext cx="8576310" cy="1678835"/>
        </a:xfrm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n-US">
              <a:latin typeface="Calibri"/>
              <a:ea typeface="+mn-ea"/>
              <a:cs typeface="+mn-cs"/>
            </a:rPr>
            <a:t>3. </a:t>
          </a:r>
          <a:r>
            <a:rPr lang="lt-LT">
              <a:latin typeface="Calibri"/>
              <a:ea typeface="+mn-ea"/>
              <a:cs typeface="+mn-cs"/>
            </a:rPr>
            <a:t>Pardavimas</a:t>
          </a:r>
          <a:endParaRPr lang="lt-LT" dirty="0">
            <a:latin typeface="Calibri"/>
            <a:ea typeface="+mn-ea"/>
            <a:cs typeface="+mn-cs"/>
          </a:endParaRPr>
        </a:p>
      </dgm:t>
    </dgm:pt>
    <dgm:pt modelId="{D8F6EB06-FA83-446D-B9BD-0241C12482DD}" type="parTrans" cxnId="{88F73D17-90DA-4C36-A07E-FA3BF8AE3908}">
      <dgm:prSet/>
      <dgm:spPr/>
      <dgm:t>
        <a:bodyPr/>
        <a:lstStyle/>
        <a:p>
          <a:endParaRPr lang="lt-LT"/>
        </a:p>
      </dgm:t>
    </dgm:pt>
    <dgm:pt modelId="{EC3A7EF5-1BF5-45EF-8A6F-F19B5C794B0A}" type="sibTrans" cxnId="{88F73D17-90DA-4C36-A07E-FA3BF8AE3908}">
      <dgm:prSet/>
      <dgm:spPr/>
      <dgm:t>
        <a:bodyPr/>
        <a:lstStyle/>
        <a:p>
          <a:endParaRPr lang="lt-LT"/>
        </a:p>
      </dgm:t>
    </dgm:pt>
    <dgm:pt modelId="{24B75BFC-3DCD-4A3F-AFEE-C263D135D546}">
      <dgm:prSet phldrT="[Tekstas]"/>
      <dgm:spPr>
        <a:xfrm rot="10800000">
          <a:off x="0" y="4992033"/>
          <a:ext cx="8576310" cy="1678835"/>
        </a:xfrm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n-US">
              <a:latin typeface="Calibri"/>
              <a:ea typeface="+mn-ea"/>
              <a:cs typeface="+mn-cs"/>
            </a:rPr>
            <a:t>4. </a:t>
          </a:r>
          <a:r>
            <a:rPr lang="lt-LT">
              <a:latin typeface="Calibri"/>
              <a:ea typeface="+mn-ea"/>
              <a:cs typeface="+mn-cs"/>
            </a:rPr>
            <a:t>Adaptavimas</a:t>
          </a:r>
          <a:endParaRPr lang="lt-LT" dirty="0">
            <a:latin typeface="Calibri"/>
            <a:ea typeface="+mn-ea"/>
            <a:cs typeface="+mn-cs"/>
          </a:endParaRPr>
        </a:p>
      </dgm:t>
    </dgm:pt>
    <dgm:pt modelId="{06684EB0-305A-4EC7-9C64-5FF3906E5AAA}" type="parTrans" cxnId="{7F28AACA-BACA-456E-8FA6-A9FCAA25B748}">
      <dgm:prSet/>
      <dgm:spPr/>
      <dgm:t>
        <a:bodyPr/>
        <a:lstStyle/>
        <a:p>
          <a:endParaRPr lang="lt-LT"/>
        </a:p>
      </dgm:t>
    </dgm:pt>
    <dgm:pt modelId="{4A8B37A9-EB37-4188-8A2C-D90FE8F5D6A8}" type="sibTrans" cxnId="{7F28AACA-BACA-456E-8FA6-A9FCAA25B748}">
      <dgm:prSet/>
      <dgm:spPr/>
      <dgm:t>
        <a:bodyPr/>
        <a:lstStyle/>
        <a:p>
          <a:endParaRPr lang="lt-LT"/>
        </a:p>
      </dgm:t>
    </dgm:pt>
    <dgm:pt modelId="{C3C10BA2-743A-44D8-A333-8C6A65F9893F}">
      <dgm:prSet phldrT="[Tekstas]"/>
      <dgm:spPr>
        <a:xfrm rot="10800000">
          <a:off x="0" y="6654495"/>
          <a:ext cx="8576310" cy="1678835"/>
        </a:xfrm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n-US">
              <a:latin typeface="Calibri"/>
              <a:ea typeface="+mn-ea"/>
              <a:cs typeface="+mn-cs"/>
            </a:rPr>
            <a:t>5. </a:t>
          </a:r>
          <a:r>
            <a:rPr lang="lt-LT">
              <a:latin typeface="Calibri"/>
              <a:ea typeface="+mn-ea"/>
              <a:cs typeface="+mn-cs"/>
            </a:rPr>
            <a:t>Mokymai</a:t>
          </a:r>
          <a:endParaRPr lang="lt-LT" dirty="0">
            <a:latin typeface="Calibri"/>
            <a:ea typeface="+mn-ea"/>
            <a:cs typeface="+mn-cs"/>
          </a:endParaRPr>
        </a:p>
      </dgm:t>
    </dgm:pt>
    <dgm:pt modelId="{E3ACE374-60D0-4E38-BDDB-C2DCC2592B68}" type="parTrans" cxnId="{CED16B94-EBCE-4623-9C1E-D916F646D7FF}">
      <dgm:prSet/>
      <dgm:spPr/>
      <dgm:t>
        <a:bodyPr/>
        <a:lstStyle/>
        <a:p>
          <a:endParaRPr lang="lt-LT"/>
        </a:p>
      </dgm:t>
    </dgm:pt>
    <dgm:pt modelId="{606E2F42-AD1F-45EA-9087-D0276987EFCA}" type="sibTrans" cxnId="{CED16B94-EBCE-4623-9C1E-D916F646D7FF}">
      <dgm:prSet/>
      <dgm:spPr/>
      <dgm:t>
        <a:bodyPr/>
        <a:lstStyle/>
        <a:p>
          <a:endParaRPr lang="lt-LT"/>
        </a:p>
      </dgm:t>
    </dgm:pt>
    <dgm:pt modelId="{C276E653-1BE3-44DF-AC60-009B50026340}">
      <dgm:prSet phldrT="[Tekstas]"/>
      <dgm:spPr>
        <a:xfrm rot="10800000">
          <a:off x="0" y="8316957"/>
          <a:ext cx="8576310" cy="1678835"/>
        </a:xfrm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n-US">
              <a:latin typeface="Calibri"/>
              <a:ea typeface="+mn-ea"/>
              <a:cs typeface="+mn-cs"/>
            </a:rPr>
            <a:t>6. </a:t>
          </a:r>
          <a:r>
            <a:rPr lang="lt-LT">
              <a:latin typeface="Calibri"/>
              <a:ea typeface="+mn-ea"/>
              <a:cs typeface="+mn-cs"/>
            </a:rPr>
            <a:t>Kompetencijų vertinimas</a:t>
          </a:r>
          <a:endParaRPr lang="lt-LT" dirty="0">
            <a:latin typeface="Calibri"/>
            <a:ea typeface="+mn-ea"/>
            <a:cs typeface="+mn-cs"/>
          </a:endParaRPr>
        </a:p>
      </dgm:t>
    </dgm:pt>
    <dgm:pt modelId="{D4C5C802-63DA-40B2-8198-87D0A2E8FA0A}" type="parTrans" cxnId="{A1B4CB3B-8E19-41C1-95FA-E543186515D3}">
      <dgm:prSet/>
      <dgm:spPr/>
      <dgm:t>
        <a:bodyPr/>
        <a:lstStyle/>
        <a:p>
          <a:endParaRPr lang="lt-LT"/>
        </a:p>
      </dgm:t>
    </dgm:pt>
    <dgm:pt modelId="{F0E8A49B-58F9-4F2D-B068-E647113A0993}" type="sibTrans" cxnId="{A1B4CB3B-8E19-41C1-95FA-E543186515D3}">
      <dgm:prSet/>
      <dgm:spPr/>
      <dgm:t>
        <a:bodyPr/>
        <a:lstStyle/>
        <a:p>
          <a:endParaRPr lang="lt-LT"/>
        </a:p>
      </dgm:t>
    </dgm:pt>
    <dgm:pt modelId="{3C78F7AB-6A45-4414-AF71-4389E5B61924}">
      <dgm:prSet phldrT="[Tekstas]"/>
      <dgm:spPr>
        <a:xfrm rot="10800000">
          <a:off x="0" y="9979419"/>
          <a:ext cx="8576310" cy="1678835"/>
        </a:xfrm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n-US">
              <a:latin typeface="Calibri"/>
              <a:ea typeface="+mn-ea"/>
              <a:cs typeface="+mn-cs"/>
            </a:rPr>
            <a:t>7. </a:t>
          </a:r>
          <a:r>
            <a:rPr lang="lt-LT">
              <a:latin typeface="Calibri"/>
              <a:ea typeface="+mn-ea"/>
              <a:cs typeface="+mn-cs"/>
            </a:rPr>
            <a:t>Produkto  vertinimas</a:t>
          </a:r>
          <a:endParaRPr lang="lt-LT" dirty="0">
            <a:latin typeface="Calibri"/>
            <a:ea typeface="+mn-ea"/>
            <a:cs typeface="+mn-cs"/>
          </a:endParaRPr>
        </a:p>
      </dgm:t>
    </dgm:pt>
    <dgm:pt modelId="{BE137EF3-1605-44C7-81F6-AB2DE33EFD87}" type="parTrans" cxnId="{9A76EB84-100F-4CB8-92C1-7E68CF72D327}">
      <dgm:prSet/>
      <dgm:spPr/>
      <dgm:t>
        <a:bodyPr/>
        <a:lstStyle/>
        <a:p>
          <a:endParaRPr lang="lt-LT"/>
        </a:p>
      </dgm:t>
    </dgm:pt>
    <dgm:pt modelId="{E6078691-9E24-4A06-837F-7DE5CB3451E0}" type="sibTrans" cxnId="{9A76EB84-100F-4CB8-92C1-7E68CF72D327}">
      <dgm:prSet/>
      <dgm:spPr/>
      <dgm:t>
        <a:bodyPr/>
        <a:lstStyle/>
        <a:p>
          <a:endParaRPr lang="lt-LT"/>
        </a:p>
      </dgm:t>
    </dgm:pt>
    <dgm:pt modelId="{6E3E4E1D-CE8C-4058-8FEF-A3FDFFA70742}">
      <dgm:prSet phldrT="[Tekstas]"/>
      <dgm:spPr>
        <a:xfrm>
          <a:off x="0" y="11641881"/>
          <a:ext cx="8576310" cy="1091570"/>
        </a:xfrm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n-US">
              <a:latin typeface="Calibri"/>
              <a:ea typeface="+mn-ea"/>
              <a:cs typeface="+mn-cs"/>
            </a:rPr>
            <a:t>8. </a:t>
          </a:r>
          <a:r>
            <a:rPr lang="lt-LT">
              <a:latin typeface="Calibri"/>
              <a:ea typeface="+mn-ea"/>
              <a:cs typeface="+mn-cs"/>
            </a:rPr>
            <a:t>PPA </a:t>
          </a:r>
          <a:endParaRPr lang="lt-LT" dirty="0">
            <a:latin typeface="Calibri"/>
            <a:ea typeface="+mn-ea"/>
            <a:cs typeface="+mn-cs"/>
          </a:endParaRPr>
        </a:p>
      </dgm:t>
    </dgm:pt>
    <dgm:pt modelId="{E2818662-3C66-4C56-B90C-A343322F0603}" type="parTrans" cxnId="{0CF6C116-EC4A-4580-B4F1-16E146B1881A}">
      <dgm:prSet/>
      <dgm:spPr/>
      <dgm:t>
        <a:bodyPr/>
        <a:lstStyle/>
        <a:p>
          <a:endParaRPr lang="lt-LT"/>
        </a:p>
      </dgm:t>
    </dgm:pt>
    <dgm:pt modelId="{2109AF61-76D0-476E-956B-7E8866BD0F7A}" type="sibTrans" cxnId="{0CF6C116-EC4A-4580-B4F1-16E146B1881A}">
      <dgm:prSet/>
      <dgm:spPr/>
      <dgm:t>
        <a:bodyPr/>
        <a:lstStyle/>
        <a:p>
          <a:endParaRPr lang="lt-LT"/>
        </a:p>
      </dgm:t>
    </dgm:pt>
    <dgm:pt modelId="{8450A5A1-0C87-4AD0-9846-3E0E1B5DC47E}" type="pres">
      <dgm:prSet presAssocID="{0ACD76E4-189C-4A3E-B723-6EB85188B3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8A37A9CC-4E3F-4768-A82C-9DEF8A823D14}" type="pres">
      <dgm:prSet presAssocID="{6E3E4E1D-CE8C-4058-8FEF-A3FDFFA70742}" presName="boxAndChildren" presStyleCnt="0"/>
      <dgm:spPr/>
    </dgm:pt>
    <dgm:pt modelId="{5617B1AD-143B-4B79-8860-C9A5BE3411F1}" type="pres">
      <dgm:prSet presAssocID="{6E3E4E1D-CE8C-4058-8FEF-A3FDFFA70742}" presName="parentTextBox" presStyleLbl="node1" presStyleIdx="0" presStyleCnt="8"/>
      <dgm:spPr>
        <a:prstGeom prst="rect">
          <a:avLst/>
        </a:prstGeom>
      </dgm:spPr>
      <dgm:t>
        <a:bodyPr/>
        <a:lstStyle/>
        <a:p>
          <a:endParaRPr lang="lt-LT"/>
        </a:p>
      </dgm:t>
    </dgm:pt>
    <dgm:pt modelId="{D332DE6E-98C2-40CC-8B8E-33B974A76658}" type="pres">
      <dgm:prSet presAssocID="{E6078691-9E24-4A06-837F-7DE5CB3451E0}" presName="sp" presStyleCnt="0"/>
      <dgm:spPr/>
    </dgm:pt>
    <dgm:pt modelId="{E8769046-A7BF-4483-AAE1-FC09B2E75B29}" type="pres">
      <dgm:prSet presAssocID="{3C78F7AB-6A45-4414-AF71-4389E5B61924}" presName="arrowAndChildren" presStyleCnt="0"/>
      <dgm:spPr/>
    </dgm:pt>
    <dgm:pt modelId="{6F3B7BE7-785E-42B3-9F44-B1963D397F85}" type="pres">
      <dgm:prSet presAssocID="{3C78F7AB-6A45-4414-AF71-4389E5B61924}" presName="parentTextArrow" presStyleLbl="node1" presStyleIdx="1" presStyleCnt="8"/>
      <dgm:spPr>
        <a:prstGeom prst="upArrowCallout">
          <a:avLst/>
        </a:prstGeom>
      </dgm:spPr>
      <dgm:t>
        <a:bodyPr/>
        <a:lstStyle/>
        <a:p>
          <a:endParaRPr lang="lt-LT"/>
        </a:p>
      </dgm:t>
    </dgm:pt>
    <dgm:pt modelId="{95A495BE-353A-40B0-98A4-DA703D9B91D8}" type="pres">
      <dgm:prSet presAssocID="{F0E8A49B-58F9-4F2D-B068-E647113A0993}" presName="sp" presStyleCnt="0"/>
      <dgm:spPr/>
    </dgm:pt>
    <dgm:pt modelId="{BC7E3D4E-BE3D-4AE4-B2A0-D2649F0F3971}" type="pres">
      <dgm:prSet presAssocID="{C276E653-1BE3-44DF-AC60-009B50026340}" presName="arrowAndChildren" presStyleCnt="0"/>
      <dgm:spPr/>
    </dgm:pt>
    <dgm:pt modelId="{0805D3E5-5816-4EC8-BD66-F1AA2893954D}" type="pres">
      <dgm:prSet presAssocID="{C276E653-1BE3-44DF-AC60-009B50026340}" presName="parentTextArrow" presStyleLbl="node1" presStyleIdx="2" presStyleCnt="8"/>
      <dgm:spPr>
        <a:prstGeom prst="upArrowCallout">
          <a:avLst/>
        </a:prstGeom>
      </dgm:spPr>
      <dgm:t>
        <a:bodyPr/>
        <a:lstStyle/>
        <a:p>
          <a:endParaRPr lang="lt-LT"/>
        </a:p>
      </dgm:t>
    </dgm:pt>
    <dgm:pt modelId="{E0680FC5-B809-495B-8394-B1DAA00CB670}" type="pres">
      <dgm:prSet presAssocID="{606E2F42-AD1F-45EA-9087-D0276987EFCA}" presName="sp" presStyleCnt="0"/>
      <dgm:spPr/>
    </dgm:pt>
    <dgm:pt modelId="{E2C24E51-D8E6-4455-883A-FF3882EF3FE6}" type="pres">
      <dgm:prSet presAssocID="{C3C10BA2-743A-44D8-A333-8C6A65F9893F}" presName="arrowAndChildren" presStyleCnt="0"/>
      <dgm:spPr/>
    </dgm:pt>
    <dgm:pt modelId="{B304A1D3-CDD1-49C2-B58A-0E463A058339}" type="pres">
      <dgm:prSet presAssocID="{C3C10BA2-743A-44D8-A333-8C6A65F9893F}" presName="parentTextArrow" presStyleLbl="node1" presStyleIdx="3" presStyleCnt="8"/>
      <dgm:spPr>
        <a:prstGeom prst="upArrowCallout">
          <a:avLst/>
        </a:prstGeom>
      </dgm:spPr>
      <dgm:t>
        <a:bodyPr/>
        <a:lstStyle/>
        <a:p>
          <a:endParaRPr lang="lt-LT"/>
        </a:p>
      </dgm:t>
    </dgm:pt>
    <dgm:pt modelId="{3408B8C6-C6D7-4A2C-8AE9-284B2A226757}" type="pres">
      <dgm:prSet presAssocID="{4A8B37A9-EB37-4188-8A2C-D90FE8F5D6A8}" presName="sp" presStyleCnt="0"/>
      <dgm:spPr/>
    </dgm:pt>
    <dgm:pt modelId="{BB8DEA61-8CEC-416B-8713-5129A58A3578}" type="pres">
      <dgm:prSet presAssocID="{24B75BFC-3DCD-4A3F-AFEE-C263D135D546}" presName="arrowAndChildren" presStyleCnt="0"/>
      <dgm:spPr/>
    </dgm:pt>
    <dgm:pt modelId="{8FA7C7B3-0562-4012-9A27-A01739620776}" type="pres">
      <dgm:prSet presAssocID="{24B75BFC-3DCD-4A3F-AFEE-C263D135D546}" presName="parentTextArrow" presStyleLbl="node1" presStyleIdx="4" presStyleCnt="8"/>
      <dgm:spPr>
        <a:prstGeom prst="upArrowCallout">
          <a:avLst/>
        </a:prstGeom>
      </dgm:spPr>
      <dgm:t>
        <a:bodyPr/>
        <a:lstStyle/>
        <a:p>
          <a:endParaRPr lang="lt-LT"/>
        </a:p>
      </dgm:t>
    </dgm:pt>
    <dgm:pt modelId="{23BC3ABC-6196-4FFD-81DF-07EFDE200CF2}" type="pres">
      <dgm:prSet presAssocID="{EC3A7EF5-1BF5-45EF-8A6F-F19B5C794B0A}" presName="sp" presStyleCnt="0"/>
      <dgm:spPr/>
    </dgm:pt>
    <dgm:pt modelId="{9AD78956-81A1-41CA-B9AD-0B00DEDBB37B}" type="pres">
      <dgm:prSet presAssocID="{CD021496-FF19-41DE-8259-2D92A2866C04}" presName="arrowAndChildren" presStyleCnt="0"/>
      <dgm:spPr/>
    </dgm:pt>
    <dgm:pt modelId="{023CF35A-280E-4F99-ABEB-4C60DD31CC26}" type="pres">
      <dgm:prSet presAssocID="{CD021496-FF19-41DE-8259-2D92A2866C04}" presName="parentTextArrow" presStyleLbl="node1" presStyleIdx="5" presStyleCnt="8"/>
      <dgm:spPr>
        <a:prstGeom prst="upArrowCallout">
          <a:avLst/>
        </a:prstGeom>
      </dgm:spPr>
      <dgm:t>
        <a:bodyPr/>
        <a:lstStyle/>
        <a:p>
          <a:endParaRPr lang="lt-LT"/>
        </a:p>
      </dgm:t>
    </dgm:pt>
    <dgm:pt modelId="{5BD5CBCA-7A39-4CCB-AFA9-EB8B2245CA57}" type="pres">
      <dgm:prSet presAssocID="{BD9C7A59-3689-45D8-8B69-12425E8CE7AB}" presName="sp" presStyleCnt="0"/>
      <dgm:spPr/>
    </dgm:pt>
    <dgm:pt modelId="{AEE1148E-E4E4-45F2-9865-162D8488DEEE}" type="pres">
      <dgm:prSet presAssocID="{C6DDBAB9-A1E4-492A-B96D-9C303EE5728C}" presName="arrowAndChildren" presStyleCnt="0"/>
      <dgm:spPr/>
    </dgm:pt>
    <dgm:pt modelId="{166C2C67-CBA8-4FFF-9758-546D85D6DCAE}" type="pres">
      <dgm:prSet presAssocID="{C6DDBAB9-A1E4-492A-B96D-9C303EE5728C}" presName="parentTextArrow" presStyleLbl="node1" presStyleIdx="6" presStyleCnt="8"/>
      <dgm:spPr>
        <a:prstGeom prst="upArrowCallout">
          <a:avLst/>
        </a:prstGeom>
      </dgm:spPr>
      <dgm:t>
        <a:bodyPr/>
        <a:lstStyle/>
        <a:p>
          <a:endParaRPr lang="lt-LT"/>
        </a:p>
      </dgm:t>
    </dgm:pt>
    <dgm:pt modelId="{0375840D-4ADF-4CCE-8B71-2EE0630CA531}" type="pres">
      <dgm:prSet presAssocID="{DFC78743-9C71-4AF9-B269-9F5561F072CC}" presName="sp" presStyleCnt="0"/>
      <dgm:spPr/>
    </dgm:pt>
    <dgm:pt modelId="{B8841C34-9C3C-426A-B7D3-C24702D58B3E}" type="pres">
      <dgm:prSet presAssocID="{886F4F71-339E-4626-8815-1B11618559EE}" presName="arrowAndChildren" presStyleCnt="0"/>
      <dgm:spPr/>
    </dgm:pt>
    <dgm:pt modelId="{AAB1EAC8-489F-4A64-A8E7-A4C0F7B80D7E}" type="pres">
      <dgm:prSet presAssocID="{886F4F71-339E-4626-8815-1B11618559EE}" presName="parentTextArrow" presStyleLbl="node1" presStyleIdx="7" presStyleCnt="8"/>
      <dgm:spPr>
        <a:prstGeom prst="upArrowCallout">
          <a:avLst/>
        </a:prstGeom>
      </dgm:spPr>
      <dgm:t>
        <a:bodyPr/>
        <a:lstStyle/>
        <a:p>
          <a:endParaRPr lang="lt-LT"/>
        </a:p>
      </dgm:t>
    </dgm:pt>
  </dgm:ptLst>
  <dgm:cxnLst>
    <dgm:cxn modelId="{ED81FB0D-86B4-430E-B3FD-5BC8834DB1EA}" type="presOf" srcId="{C6DDBAB9-A1E4-492A-B96D-9C303EE5728C}" destId="{166C2C67-CBA8-4FFF-9758-546D85D6DCAE}" srcOrd="0" destOrd="0" presId="urn:microsoft.com/office/officeart/2005/8/layout/process4"/>
    <dgm:cxn modelId="{735A9D1F-D7A2-4AE9-A0EC-4CDDD9BAAE82}" type="presOf" srcId="{6E3E4E1D-CE8C-4058-8FEF-A3FDFFA70742}" destId="{5617B1AD-143B-4B79-8860-C9A5BE3411F1}" srcOrd="0" destOrd="0" presId="urn:microsoft.com/office/officeart/2005/8/layout/process4"/>
    <dgm:cxn modelId="{9A76EB84-100F-4CB8-92C1-7E68CF72D327}" srcId="{0ACD76E4-189C-4A3E-B723-6EB85188B381}" destId="{3C78F7AB-6A45-4414-AF71-4389E5B61924}" srcOrd="6" destOrd="0" parTransId="{BE137EF3-1605-44C7-81F6-AB2DE33EFD87}" sibTransId="{E6078691-9E24-4A06-837F-7DE5CB3451E0}"/>
    <dgm:cxn modelId="{CED16B94-EBCE-4623-9C1E-D916F646D7FF}" srcId="{0ACD76E4-189C-4A3E-B723-6EB85188B381}" destId="{C3C10BA2-743A-44D8-A333-8C6A65F9893F}" srcOrd="4" destOrd="0" parTransId="{E3ACE374-60D0-4E38-BDDB-C2DCC2592B68}" sibTransId="{606E2F42-AD1F-45EA-9087-D0276987EFCA}"/>
    <dgm:cxn modelId="{E9465074-55B5-496C-832D-4D5D7DD6A1EC}" type="presOf" srcId="{24B75BFC-3DCD-4A3F-AFEE-C263D135D546}" destId="{8FA7C7B3-0562-4012-9A27-A01739620776}" srcOrd="0" destOrd="0" presId="urn:microsoft.com/office/officeart/2005/8/layout/process4"/>
    <dgm:cxn modelId="{CB5A9162-4BD0-4460-9D21-6ED079D1CE85}" type="presOf" srcId="{0ACD76E4-189C-4A3E-B723-6EB85188B381}" destId="{8450A5A1-0C87-4AD0-9846-3E0E1B5DC47E}" srcOrd="0" destOrd="0" presId="urn:microsoft.com/office/officeart/2005/8/layout/process4"/>
    <dgm:cxn modelId="{88F73D17-90DA-4C36-A07E-FA3BF8AE3908}" srcId="{0ACD76E4-189C-4A3E-B723-6EB85188B381}" destId="{CD021496-FF19-41DE-8259-2D92A2866C04}" srcOrd="2" destOrd="0" parTransId="{D8F6EB06-FA83-446D-B9BD-0241C12482DD}" sibTransId="{EC3A7EF5-1BF5-45EF-8A6F-F19B5C794B0A}"/>
    <dgm:cxn modelId="{A1B4CB3B-8E19-41C1-95FA-E543186515D3}" srcId="{0ACD76E4-189C-4A3E-B723-6EB85188B381}" destId="{C276E653-1BE3-44DF-AC60-009B50026340}" srcOrd="5" destOrd="0" parTransId="{D4C5C802-63DA-40B2-8198-87D0A2E8FA0A}" sibTransId="{F0E8A49B-58F9-4F2D-B068-E647113A0993}"/>
    <dgm:cxn modelId="{A403F6DD-FE05-48A5-960A-25871FF3CE84}" type="presOf" srcId="{886F4F71-339E-4626-8815-1B11618559EE}" destId="{AAB1EAC8-489F-4A64-A8E7-A4C0F7B80D7E}" srcOrd="0" destOrd="0" presId="urn:microsoft.com/office/officeart/2005/8/layout/process4"/>
    <dgm:cxn modelId="{985EFCBF-CF44-43B8-9308-6C2CB123C3BB}" srcId="{0ACD76E4-189C-4A3E-B723-6EB85188B381}" destId="{C6DDBAB9-A1E4-492A-B96D-9C303EE5728C}" srcOrd="1" destOrd="0" parTransId="{97B67B38-1736-4390-8C76-40718D8E706B}" sibTransId="{BD9C7A59-3689-45D8-8B69-12425E8CE7AB}"/>
    <dgm:cxn modelId="{9B8E4DD6-0141-401E-80F6-713ADBFD3555}" type="presOf" srcId="{CD021496-FF19-41DE-8259-2D92A2866C04}" destId="{023CF35A-280E-4F99-ABEB-4C60DD31CC26}" srcOrd="0" destOrd="0" presId="urn:microsoft.com/office/officeart/2005/8/layout/process4"/>
    <dgm:cxn modelId="{0CF6C116-EC4A-4580-B4F1-16E146B1881A}" srcId="{0ACD76E4-189C-4A3E-B723-6EB85188B381}" destId="{6E3E4E1D-CE8C-4058-8FEF-A3FDFFA70742}" srcOrd="7" destOrd="0" parTransId="{E2818662-3C66-4C56-B90C-A343322F0603}" sibTransId="{2109AF61-76D0-476E-956B-7E8866BD0F7A}"/>
    <dgm:cxn modelId="{7F28AACA-BACA-456E-8FA6-A9FCAA25B748}" srcId="{0ACD76E4-189C-4A3E-B723-6EB85188B381}" destId="{24B75BFC-3DCD-4A3F-AFEE-C263D135D546}" srcOrd="3" destOrd="0" parTransId="{06684EB0-305A-4EC7-9C64-5FF3906E5AAA}" sibTransId="{4A8B37A9-EB37-4188-8A2C-D90FE8F5D6A8}"/>
    <dgm:cxn modelId="{95068188-37AE-4F82-A550-D38349951025}" type="presOf" srcId="{3C78F7AB-6A45-4414-AF71-4389E5B61924}" destId="{6F3B7BE7-785E-42B3-9F44-B1963D397F85}" srcOrd="0" destOrd="0" presId="urn:microsoft.com/office/officeart/2005/8/layout/process4"/>
    <dgm:cxn modelId="{2AB5E150-D8F3-43A4-B7AA-07B27111BEFD}" type="presOf" srcId="{C276E653-1BE3-44DF-AC60-009B50026340}" destId="{0805D3E5-5816-4EC8-BD66-F1AA2893954D}" srcOrd="0" destOrd="0" presId="urn:microsoft.com/office/officeart/2005/8/layout/process4"/>
    <dgm:cxn modelId="{4E6243DD-8A7D-4E09-8B3A-C3EFDBEA97CE}" srcId="{0ACD76E4-189C-4A3E-B723-6EB85188B381}" destId="{886F4F71-339E-4626-8815-1B11618559EE}" srcOrd="0" destOrd="0" parTransId="{253752FF-05A8-43D9-984D-33CA467A159A}" sibTransId="{DFC78743-9C71-4AF9-B269-9F5561F072CC}"/>
    <dgm:cxn modelId="{0A9FC276-9BE5-4739-B897-21EC67AED624}" type="presOf" srcId="{C3C10BA2-743A-44D8-A333-8C6A65F9893F}" destId="{B304A1D3-CDD1-49C2-B58A-0E463A058339}" srcOrd="0" destOrd="0" presId="urn:microsoft.com/office/officeart/2005/8/layout/process4"/>
    <dgm:cxn modelId="{8E338C33-8227-49D3-8EC1-F2E2D484B236}" type="presParOf" srcId="{8450A5A1-0C87-4AD0-9846-3E0E1B5DC47E}" destId="{8A37A9CC-4E3F-4768-A82C-9DEF8A823D14}" srcOrd="0" destOrd="0" presId="urn:microsoft.com/office/officeart/2005/8/layout/process4"/>
    <dgm:cxn modelId="{92942C5E-5126-4113-B0E6-CC9318791AD9}" type="presParOf" srcId="{8A37A9CC-4E3F-4768-A82C-9DEF8A823D14}" destId="{5617B1AD-143B-4B79-8860-C9A5BE3411F1}" srcOrd="0" destOrd="0" presId="urn:microsoft.com/office/officeart/2005/8/layout/process4"/>
    <dgm:cxn modelId="{58441FBD-DC84-4A3F-9F7A-77D541503173}" type="presParOf" srcId="{8450A5A1-0C87-4AD0-9846-3E0E1B5DC47E}" destId="{D332DE6E-98C2-40CC-8B8E-33B974A76658}" srcOrd="1" destOrd="0" presId="urn:microsoft.com/office/officeart/2005/8/layout/process4"/>
    <dgm:cxn modelId="{6056EC12-5A2E-4E8F-82FF-05794D231157}" type="presParOf" srcId="{8450A5A1-0C87-4AD0-9846-3E0E1B5DC47E}" destId="{E8769046-A7BF-4483-AAE1-FC09B2E75B29}" srcOrd="2" destOrd="0" presId="urn:microsoft.com/office/officeart/2005/8/layout/process4"/>
    <dgm:cxn modelId="{165D26DD-0E40-4D8B-8806-672977198682}" type="presParOf" srcId="{E8769046-A7BF-4483-AAE1-FC09B2E75B29}" destId="{6F3B7BE7-785E-42B3-9F44-B1963D397F85}" srcOrd="0" destOrd="0" presId="urn:microsoft.com/office/officeart/2005/8/layout/process4"/>
    <dgm:cxn modelId="{CF153FB4-FB06-4068-B015-C187BB8CC6FD}" type="presParOf" srcId="{8450A5A1-0C87-4AD0-9846-3E0E1B5DC47E}" destId="{95A495BE-353A-40B0-98A4-DA703D9B91D8}" srcOrd="3" destOrd="0" presId="urn:microsoft.com/office/officeart/2005/8/layout/process4"/>
    <dgm:cxn modelId="{C774A560-2FE5-4C66-8E67-E23C6E78D9B3}" type="presParOf" srcId="{8450A5A1-0C87-4AD0-9846-3E0E1B5DC47E}" destId="{BC7E3D4E-BE3D-4AE4-B2A0-D2649F0F3971}" srcOrd="4" destOrd="0" presId="urn:microsoft.com/office/officeart/2005/8/layout/process4"/>
    <dgm:cxn modelId="{7E27FA64-C8FA-4066-86FA-2AF1939B4DA5}" type="presParOf" srcId="{BC7E3D4E-BE3D-4AE4-B2A0-D2649F0F3971}" destId="{0805D3E5-5816-4EC8-BD66-F1AA2893954D}" srcOrd="0" destOrd="0" presId="urn:microsoft.com/office/officeart/2005/8/layout/process4"/>
    <dgm:cxn modelId="{4A57D878-B7F6-4774-B589-B7F638842A26}" type="presParOf" srcId="{8450A5A1-0C87-4AD0-9846-3E0E1B5DC47E}" destId="{E0680FC5-B809-495B-8394-B1DAA00CB670}" srcOrd="5" destOrd="0" presId="urn:microsoft.com/office/officeart/2005/8/layout/process4"/>
    <dgm:cxn modelId="{A290EAAF-3E86-4F9D-AF77-D2952F38EFDD}" type="presParOf" srcId="{8450A5A1-0C87-4AD0-9846-3E0E1B5DC47E}" destId="{E2C24E51-D8E6-4455-883A-FF3882EF3FE6}" srcOrd="6" destOrd="0" presId="urn:microsoft.com/office/officeart/2005/8/layout/process4"/>
    <dgm:cxn modelId="{5B10FAFF-D3CA-43FD-BD6B-978F00CD438A}" type="presParOf" srcId="{E2C24E51-D8E6-4455-883A-FF3882EF3FE6}" destId="{B304A1D3-CDD1-49C2-B58A-0E463A058339}" srcOrd="0" destOrd="0" presId="urn:microsoft.com/office/officeart/2005/8/layout/process4"/>
    <dgm:cxn modelId="{59ABE19D-51FF-47D9-84D4-67DD5BCD6080}" type="presParOf" srcId="{8450A5A1-0C87-4AD0-9846-3E0E1B5DC47E}" destId="{3408B8C6-C6D7-4A2C-8AE9-284B2A226757}" srcOrd="7" destOrd="0" presId="urn:microsoft.com/office/officeart/2005/8/layout/process4"/>
    <dgm:cxn modelId="{E5F834E9-234A-4020-B4D8-64BA889831BC}" type="presParOf" srcId="{8450A5A1-0C87-4AD0-9846-3E0E1B5DC47E}" destId="{BB8DEA61-8CEC-416B-8713-5129A58A3578}" srcOrd="8" destOrd="0" presId="urn:microsoft.com/office/officeart/2005/8/layout/process4"/>
    <dgm:cxn modelId="{DAB901E1-3FD8-44C0-90D1-E08198D3407D}" type="presParOf" srcId="{BB8DEA61-8CEC-416B-8713-5129A58A3578}" destId="{8FA7C7B3-0562-4012-9A27-A01739620776}" srcOrd="0" destOrd="0" presId="urn:microsoft.com/office/officeart/2005/8/layout/process4"/>
    <dgm:cxn modelId="{4D16AE46-E85D-4DD4-9654-C04D2BBF021F}" type="presParOf" srcId="{8450A5A1-0C87-4AD0-9846-3E0E1B5DC47E}" destId="{23BC3ABC-6196-4FFD-81DF-07EFDE200CF2}" srcOrd="9" destOrd="0" presId="urn:microsoft.com/office/officeart/2005/8/layout/process4"/>
    <dgm:cxn modelId="{B79C7E7A-218E-48D5-87FC-8A46F70E0E1F}" type="presParOf" srcId="{8450A5A1-0C87-4AD0-9846-3E0E1B5DC47E}" destId="{9AD78956-81A1-41CA-B9AD-0B00DEDBB37B}" srcOrd="10" destOrd="0" presId="urn:microsoft.com/office/officeart/2005/8/layout/process4"/>
    <dgm:cxn modelId="{84FBE65B-95E8-4B51-B64B-C2F71F3041A7}" type="presParOf" srcId="{9AD78956-81A1-41CA-B9AD-0B00DEDBB37B}" destId="{023CF35A-280E-4F99-ABEB-4C60DD31CC26}" srcOrd="0" destOrd="0" presId="urn:microsoft.com/office/officeart/2005/8/layout/process4"/>
    <dgm:cxn modelId="{1583EA66-48E1-4E91-A74D-865EE7310635}" type="presParOf" srcId="{8450A5A1-0C87-4AD0-9846-3E0E1B5DC47E}" destId="{5BD5CBCA-7A39-4CCB-AFA9-EB8B2245CA57}" srcOrd="11" destOrd="0" presId="urn:microsoft.com/office/officeart/2005/8/layout/process4"/>
    <dgm:cxn modelId="{90EBCBD8-9C34-4853-B85D-DF1F8DA00A9C}" type="presParOf" srcId="{8450A5A1-0C87-4AD0-9846-3E0E1B5DC47E}" destId="{AEE1148E-E4E4-45F2-9865-162D8488DEEE}" srcOrd="12" destOrd="0" presId="urn:microsoft.com/office/officeart/2005/8/layout/process4"/>
    <dgm:cxn modelId="{3F6A818D-3ADA-475B-ADB5-BF0C2EA79DCC}" type="presParOf" srcId="{AEE1148E-E4E4-45F2-9865-162D8488DEEE}" destId="{166C2C67-CBA8-4FFF-9758-546D85D6DCAE}" srcOrd="0" destOrd="0" presId="urn:microsoft.com/office/officeart/2005/8/layout/process4"/>
    <dgm:cxn modelId="{25B6AE63-906C-4259-A353-08CC9B436121}" type="presParOf" srcId="{8450A5A1-0C87-4AD0-9846-3E0E1B5DC47E}" destId="{0375840D-4ADF-4CCE-8B71-2EE0630CA531}" srcOrd="13" destOrd="0" presId="urn:microsoft.com/office/officeart/2005/8/layout/process4"/>
    <dgm:cxn modelId="{0695C1EB-0FF2-40AA-90DB-D2585DBDC509}" type="presParOf" srcId="{8450A5A1-0C87-4AD0-9846-3E0E1B5DC47E}" destId="{B8841C34-9C3C-426A-B7D3-C24702D58B3E}" srcOrd="14" destOrd="0" presId="urn:microsoft.com/office/officeart/2005/8/layout/process4"/>
    <dgm:cxn modelId="{77DEF94B-251B-41C5-8D1B-836BBB7A962F}" type="presParOf" srcId="{B8841C34-9C3C-426A-B7D3-C24702D58B3E}" destId="{AAB1EAC8-489F-4A64-A8E7-A4C0F7B80D7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17B1AD-143B-4B79-8860-C9A5BE3411F1}">
      <dsp:nvSpPr>
        <dsp:cNvPr id="0" name=""/>
        <dsp:cNvSpPr/>
      </dsp:nvSpPr>
      <dsp:spPr>
        <a:xfrm>
          <a:off x="0" y="5718880"/>
          <a:ext cx="4969818" cy="53621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>
              <a:latin typeface="Calibri"/>
              <a:ea typeface="+mn-ea"/>
              <a:cs typeface="+mn-cs"/>
            </a:rPr>
            <a:t>8. </a:t>
          </a:r>
          <a:r>
            <a:rPr lang="lt-LT" sz="1900" kern="1200">
              <a:latin typeface="Calibri"/>
              <a:ea typeface="+mn-ea"/>
              <a:cs typeface="+mn-cs"/>
            </a:rPr>
            <a:t>PPA </a:t>
          </a:r>
          <a:endParaRPr lang="lt-LT" sz="1900" kern="1200" dirty="0">
            <a:latin typeface="Calibri"/>
            <a:ea typeface="+mn-ea"/>
            <a:cs typeface="+mn-cs"/>
          </a:endParaRPr>
        </a:p>
      </dsp:txBody>
      <dsp:txXfrm>
        <a:off x="0" y="5718880"/>
        <a:ext cx="4969818" cy="536215"/>
      </dsp:txXfrm>
    </dsp:sp>
    <dsp:sp modelId="{6F3B7BE7-785E-42B3-9F44-B1963D397F85}">
      <dsp:nvSpPr>
        <dsp:cNvPr id="0" name=""/>
        <dsp:cNvSpPr/>
      </dsp:nvSpPr>
      <dsp:spPr>
        <a:xfrm rot="10800000">
          <a:off x="0" y="4902224"/>
          <a:ext cx="4969818" cy="824700"/>
        </a:xfrm>
        <a:prstGeom prst="upArrowCallout">
          <a:avLst/>
        </a:prstGeom>
        <a:gradFill rotWithShape="0">
          <a:gsLst>
            <a:gs pos="0">
              <a:schemeClr val="accent3">
                <a:hueOff val="387228"/>
                <a:satOff val="14286"/>
                <a:lumOff val="-210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387228"/>
                <a:satOff val="14286"/>
                <a:lumOff val="-210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387228"/>
                <a:satOff val="14286"/>
                <a:lumOff val="-210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>
              <a:latin typeface="Calibri"/>
              <a:ea typeface="+mn-ea"/>
              <a:cs typeface="+mn-cs"/>
            </a:rPr>
            <a:t>7. </a:t>
          </a:r>
          <a:r>
            <a:rPr lang="lt-LT" sz="1900" kern="1200">
              <a:latin typeface="Calibri"/>
              <a:ea typeface="+mn-ea"/>
              <a:cs typeface="+mn-cs"/>
            </a:rPr>
            <a:t>Produkto  vertinimas</a:t>
          </a:r>
          <a:endParaRPr lang="lt-LT" sz="1900" kern="1200" dirty="0">
            <a:latin typeface="Calibri"/>
            <a:ea typeface="+mn-ea"/>
            <a:cs typeface="+mn-cs"/>
          </a:endParaRPr>
        </a:p>
      </dsp:txBody>
      <dsp:txXfrm rot="10800000">
        <a:off x="0" y="4902224"/>
        <a:ext cx="4969818" cy="535865"/>
      </dsp:txXfrm>
    </dsp:sp>
    <dsp:sp modelId="{0805D3E5-5816-4EC8-BD66-F1AA2893954D}">
      <dsp:nvSpPr>
        <dsp:cNvPr id="0" name=""/>
        <dsp:cNvSpPr/>
      </dsp:nvSpPr>
      <dsp:spPr>
        <a:xfrm rot="10800000">
          <a:off x="0" y="4085567"/>
          <a:ext cx="4969818" cy="824700"/>
        </a:xfrm>
        <a:prstGeom prst="upArrowCallout">
          <a:avLst/>
        </a:prstGeom>
        <a:gradFill rotWithShape="0">
          <a:gsLst>
            <a:gs pos="0">
              <a:schemeClr val="accent3">
                <a:hueOff val="774457"/>
                <a:satOff val="28571"/>
                <a:lumOff val="-42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774457"/>
                <a:satOff val="28571"/>
                <a:lumOff val="-42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774457"/>
                <a:satOff val="28571"/>
                <a:lumOff val="-42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>
              <a:latin typeface="Calibri"/>
              <a:ea typeface="+mn-ea"/>
              <a:cs typeface="+mn-cs"/>
            </a:rPr>
            <a:t>6. </a:t>
          </a:r>
          <a:r>
            <a:rPr lang="lt-LT" sz="1900" kern="1200">
              <a:latin typeface="Calibri"/>
              <a:ea typeface="+mn-ea"/>
              <a:cs typeface="+mn-cs"/>
            </a:rPr>
            <a:t>Kompetencijų vertinimas</a:t>
          </a:r>
          <a:endParaRPr lang="lt-LT" sz="1900" kern="1200" dirty="0">
            <a:latin typeface="Calibri"/>
            <a:ea typeface="+mn-ea"/>
            <a:cs typeface="+mn-cs"/>
          </a:endParaRPr>
        </a:p>
      </dsp:txBody>
      <dsp:txXfrm rot="10800000">
        <a:off x="0" y="4085567"/>
        <a:ext cx="4969818" cy="535865"/>
      </dsp:txXfrm>
    </dsp:sp>
    <dsp:sp modelId="{B304A1D3-CDD1-49C2-B58A-0E463A058339}">
      <dsp:nvSpPr>
        <dsp:cNvPr id="0" name=""/>
        <dsp:cNvSpPr/>
      </dsp:nvSpPr>
      <dsp:spPr>
        <a:xfrm rot="10800000">
          <a:off x="0" y="3268910"/>
          <a:ext cx="4969818" cy="824700"/>
        </a:xfrm>
        <a:prstGeom prst="upArrowCallout">
          <a:avLst/>
        </a:prstGeom>
        <a:gradFill rotWithShape="0">
          <a:gsLst>
            <a:gs pos="0">
              <a:schemeClr val="accent3">
                <a:hueOff val="1161685"/>
                <a:satOff val="42857"/>
                <a:lumOff val="-630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161685"/>
                <a:satOff val="42857"/>
                <a:lumOff val="-630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161685"/>
                <a:satOff val="42857"/>
                <a:lumOff val="-630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>
              <a:latin typeface="Calibri"/>
              <a:ea typeface="+mn-ea"/>
              <a:cs typeface="+mn-cs"/>
            </a:rPr>
            <a:t>5. </a:t>
          </a:r>
          <a:r>
            <a:rPr lang="lt-LT" sz="1900" kern="1200">
              <a:latin typeface="Calibri"/>
              <a:ea typeface="+mn-ea"/>
              <a:cs typeface="+mn-cs"/>
            </a:rPr>
            <a:t>Mokymai</a:t>
          </a:r>
          <a:endParaRPr lang="lt-LT" sz="1900" kern="1200" dirty="0">
            <a:latin typeface="Calibri"/>
            <a:ea typeface="+mn-ea"/>
            <a:cs typeface="+mn-cs"/>
          </a:endParaRPr>
        </a:p>
      </dsp:txBody>
      <dsp:txXfrm rot="10800000">
        <a:off x="0" y="3268910"/>
        <a:ext cx="4969818" cy="535865"/>
      </dsp:txXfrm>
    </dsp:sp>
    <dsp:sp modelId="{8FA7C7B3-0562-4012-9A27-A01739620776}">
      <dsp:nvSpPr>
        <dsp:cNvPr id="0" name=""/>
        <dsp:cNvSpPr/>
      </dsp:nvSpPr>
      <dsp:spPr>
        <a:xfrm rot="10800000">
          <a:off x="0" y="2452253"/>
          <a:ext cx="4969818" cy="824700"/>
        </a:xfrm>
        <a:prstGeom prst="upArrowCallout">
          <a:avLst/>
        </a:prstGeom>
        <a:gradFill rotWithShape="0">
          <a:gsLst>
            <a:gs pos="0">
              <a:schemeClr val="accent3">
                <a:hueOff val="1548914"/>
                <a:satOff val="57143"/>
                <a:lumOff val="-840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548914"/>
                <a:satOff val="57143"/>
                <a:lumOff val="-840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548914"/>
                <a:satOff val="57143"/>
                <a:lumOff val="-840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>
              <a:latin typeface="Calibri"/>
              <a:ea typeface="+mn-ea"/>
              <a:cs typeface="+mn-cs"/>
            </a:rPr>
            <a:t>4. </a:t>
          </a:r>
          <a:r>
            <a:rPr lang="lt-LT" sz="1900" kern="1200">
              <a:latin typeface="Calibri"/>
              <a:ea typeface="+mn-ea"/>
              <a:cs typeface="+mn-cs"/>
            </a:rPr>
            <a:t>Adaptavimas</a:t>
          </a:r>
          <a:endParaRPr lang="lt-LT" sz="1900" kern="1200" dirty="0">
            <a:latin typeface="Calibri"/>
            <a:ea typeface="+mn-ea"/>
            <a:cs typeface="+mn-cs"/>
          </a:endParaRPr>
        </a:p>
      </dsp:txBody>
      <dsp:txXfrm rot="10800000">
        <a:off x="0" y="2452253"/>
        <a:ext cx="4969818" cy="535865"/>
      </dsp:txXfrm>
    </dsp:sp>
    <dsp:sp modelId="{023CF35A-280E-4F99-ABEB-4C60DD31CC26}">
      <dsp:nvSpPr>
        <dsp:cNvPr id="0" name=""/>
        <dsp:cNvSpPr/>
      </dsp:nvSpPr>
      <dsp:spPr>
        <a:xfrm rot="10800000">
          <a:off x="0" y="1635596"/>
          <a:ext cx="4969818" cy="824700"/>
        </a:xfrm>
        <a:prstGeom prst="upArrowCallout">
          <a:avLst/>
        </a:prstGeom>
        <a:gradFill rotWithShape="0">
          <a:gsLst>
            <a:gs pos="0">
              <a:schemeClr val="accent3">
                <a:hueOff val="1936142"/>
                <a:satOff val="71429"/>
                <a:lumOff val="-105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936142"/>
                <a:satOff val="71429"/>
                <a:lumOff val="-105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936142"/>
                <a:satOff val="71429"/>
                <a:lumOff val="-105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>
              <a:latin typeface="Calibri"/>
              <a:ea typeface="+mn-ea"/>
              <a:cs typeface="+mn-cs"/>
            </a:rPr>
            <a:t>3. </a:t>
          </a:r>
          <a:r>
            <a:rPr lang="lt-LT" sz="1900" kern="1200">
              <a:latin typeface="Calibri"/>
              <a:ea typeface="+mn-ea"/>
              <a:cs typeface="+mn-cs"/>
            </a:rPr>
            <a:t>Pardavimas</a:t>
          </a:r>
          <a:endParaRPr lang="lt-LT" sz="1900" kern="1200" dirty="0">
            <a:latin typeface="Calibri"/>
            <a:ea typeface="+mn-ea"/>
            <a:cs typeface="+mn-cs"/>
          </a:endParaRPr>
        </a:p>
      </dsp:txBody>
      <dsp:txXfrm rot="10800000">
        <a:off x="0" y="1635596"/>
        <a:ext cx="4969818" cy="535865"/>
      </dsp:txXfrm>
    </dsp:sp>
    <dsp:sp modelId="{166C2C67-CBA8-4FFF-9758-546D85D6DCAE}">
      <dsp:nvSpPr>
        <dsp:cNvPr id="0" name=""/>
        <dsp:cNvSpPr/>
      </dsp:nvSpPr>
      <dsp:spPr>
        <a:xfrm rot="10800000">
          <a:off x="0" y="818939"/>
          <a:ext cx="4969818" cy="824700"/>
        </a:xfrm>
        <a:prstGeom prst="upArrowCallout">
          <a:avLst/>
        </a:prstGeom>
        <a:gradFill rotWithShape="0">
          <a:gsLst>
            <a:gs pos="0">
              <a:schemeClr val="accent3">
                <a:hueOff val="2323371"/>
                <a:satOff val="85714"/>
                <a:lumOff val="-1260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323371"/>
                <a:satOff val="85714"/>
                <a:lumOff val="-1260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323371"/>
                <a:satOff val="85714"/>
                <a:lumOff val="-1260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>
              <a:latin typeface="Calibri"/>
              <a:ea typeface="+mn-ea"/>
              <a:cs typeface="+mn-cs"/>
            </a:rPr>
            <a:t>2. </a:t>
          </a:r>
          <a:r>
            <a:rPr lang="lt-LT" sz="1900" kern="1200">
              <a:latin typeface="Calibri"/>
              <a:ea typeface="+mn-ea"/>
              <a:cs typeface="+mn-cs"/>
            </a:rPr>
            <a:t>Produkto kūrimas</a:t>
          </a:r>
          <a:endParaRPr lang="lt-LT" sz="1900" kern="1200" dirty="0">
            <a:latin typeface="Calibri"/>
            <a:ea typeface="+mn-ea"/>
            <a:cs typeface="+mn-cs"/>
          </a:endParaRPr>
        </a:p>
      </dsp:txBody>
      <dsp:txXfrm rot="10800000">
        <a:off x="0" y="818939"/>
        <a:ext cx="4969818" cy="535865"/>
      </dsp:txXfrm>
    </dsp:sp>
    <dsp:sp modelId="{AAB1EAC8-489F-4A64-A8E7-A4C0F7B80D7E}">
      <dsp:nvSpPr>
        <dsp:cNvPr id="0" name=""/>
        <dsp:cNvSpPr/>
      </dsp:nvSpPr>
      <dsp:spPr>
        <a:xfrm rot="10800000">
          <a:off x="0" y="2283"/>
          <a:ext cx="4969818" cy="824700"/>
        </a:xfrm>
        <a:prstGeom prst="upArrowCallout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>
              <a:latin typeface="Calibri"/>
              <a:ea typeface="+mn-ea"/>
              <a:cs typeface="+mn-cs"/>
            </a:rPr>
            <a:t>1. </a:t>
          </a:r>
          <a:r>
            <a:rPr lang="lt-LT" sz="1900" kern="1200">
              <a:latin typeface="Calibri"/>
              <a:ea typeface="+mn-ea"/>
              <a:cs typeface="+mn-cs"/>
            </a:rPr>
            <a:t>Klientų tyrinėjimai ir planavimas</a:t>
          </a:r>
          <a:endParaRPr lang="lt-LT" sz="1900" kern="1200" dirty="0">
            <a:latin typeface="Calibri"/>
            <a:ea typeface="+mn-ea"/>
            <a:cs typeface="+mn-cs"/>
          </a:endParaRPr>
        </a:p>
      </dsp:txBody>
      <dsp:txXfrm rot="10800000">
        <a:off x="0" y="2283"/>
        <a:ext cx="4969818" cy="5358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C407A-04BB-7B40-A5EF-2480F828FAE7}" type="datetimeFigureOut">
              <a:rPr lang="lt-LT" smtClean="0"/>
              <a:pPr/>
              <a:t>2019.05.28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574F02-3848-0F46-8915-28F989DA59A9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96611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6F769-16F5-4C4B-97C5-D4F3BCA50BB8}" type="datetimeFigureOut">
              <a:rPr lang="lt-LT" smtClean="0"/>
              <a:pPr/>
              <a:t>2019.05.28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DE249-99C5-8140-9315-3184296D577D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52432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45A6-3C98-AA48-AE13-2B1A225122F8}" type="datetimeFigureOut">
              <a:rPr lang="lt-LT" smtClean="0"/>
              <a:pPr/>
              <a:t>2019.05.28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1B81-77A4-4B4A-8BC4-CF7D74305CA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45A6-3C98-AA48-AE13-2B1A225122F8}" type="datetimeFigureOut">
              <a:rPr lang="lt-LT" smtClean="0"/>
              <a:pPr/>
              <a:t>2019.05.28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1B81-77A4-4B4A-8BC4-CF7D74305CA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45A6-3C98-AA48-AE13-2B1A225122F8}" type="datetimeFigureOut">
              <a:rPr lang="lt-LT" smtClean="0"/>
              <a:pPr/>
              <a:t>2019.05.28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1B81-77A4-4B4A-8BC4-CF7D74305CA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45A6-3C98-AA48-AE13-2B1A225122F8}" type="datetimeFigureOut">
              <a:rPr lang="lt-LT" smtClean="0"/>
              <a:pPr/>
              <a:t>2019.05.28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1B81-77A4-4B4A-8BC4-CF7D74305CA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45A6-3C98-AA48-AE13-2B1A225122F8}" type="datetimeFigureOut">
              <a:rPr lang="lt-LT" smtClean="0"/>
              <a:pPr/>
              <a:t>2019.05.28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1B81-77A4-4B4A-8BC4-CF7D74305CA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45A6-3C98-AA48-AE13-2B1A225122F8}" type="datetimeFigureOut">
              <a:rPr lang="lt-LT" smtClean="0"/>
              <a:pPr/>
              <a:t>2019.05.28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1B81-77A4-4B4A-8BC4-CF7D74305CA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45A6-3C98-AA48-AE13-2B1A225122F8}" type="datetimeFigureOut">
              <a:rPr lang="lt-LT" smtClean="0"/>
              <a:pPr/>
              <a:t>2019.05.28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1B81-77A4-4B4A-8BC4-CF7D74305CA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45A6-3C98-AA48-AE13-2B1A225122F8}" type="datetimeFigureOut">
              <a:rPr lang="lt-LT" smtClean="0"/>
              <a:pPr/>
              <a:t>2019.05.28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1B81-77A4-4B4A-8BC4-CF7D74305CA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45A6-3C98-AA48-AE13-2B1A225122F8}" type="datetimeFigureOut">
              <a:rPr lang="lt-LT" smtClean="0"/>
              <a:pPr/>
              <a:t>2019.05.28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1B81-77A4-4B4A-8BC4-CF7D74305CA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45A6-3C98-AA48-AE13-2B1A225122F8}" type="datetimeFigureOut">
              <a:rPr lang="lt-LT" smtClean="0"/>
              <a:pPr/>
              <a:t>2019.05.28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1B81-77A4-4B4A-8BC4-CF7D74305CA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45A6-3C98-AA48-AE13-2B1A225122F8}" type="datetimeFigureOut">
              <a:rPr lang="lt-LT" smtClean="0"/>
              <a:pPr/>
              <a:t>2019.05.28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1B81-77A4-4B4A-8BC4-CF7D74305CA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C45A6-3C98-AA48-AE13-2B1A225122F8}" type="datetimeFigureOut">
              <a:rPr lang="lt-LT" smtClean="0"/>
              <a:pPr/>
              <a:t>2019.05.28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F1B81-77A4-4B4A-8BC4-CF7D74305CAC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4249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3490" y="0"/>
            <a:ext cx="10291623" cy="6858000"/>
          </a:xfrm>
          <a:prstGeom prst="rect">
            <a:avLst/>
          </a:prstGeom>
        </p:spPr>
      </p:pic>
      <p:sp>
        <p:nvSpPr>
          <p:cNvPr id="33" name="Rectangle 26"/>
          <p:cNvSpPr/>
          <p:nvPr/>
        </p:nvSpPr>
        <p:spPr>
          <a:xfrm>
            <a:off x="4011001" y="1152390"/>
            <a:ext cx="1771961" cy="13806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2000" dirty="0">
                <a:solidFill>
                  <a:schemeClr val="tx1"/>
                </a:solidFill>
              </a:rPr>
              <a:t>  Skaidrės 2-6</a:t>
            </a:r>
          </a:p>
        </p:txBody>
      </p:sp>
      <p:sp>
        <p:nvSpPr>
          <p:cNvPr id="37" name="Rectangle 26"/>
          <p:cNvSpPr/>
          <p:nvPr/>
        </p:nvSpPr>
        <p:spPr>
          <a:xfrm>
            <a:off x="1917626" y="1099419"/>
            <a:ext cx="1781163" cy="140709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2000" dirty="0">
                <a:solidFill>
                  <a:schemeClr val="tx1"/>
                </a:solidFill>
              </a:rPr>
              <a:t> Skaidrės 7-10</a:t>
            </a:r>
          </a:p>
          <a:p>
            <a:r>
              <a:rPr lang="lt-LT" sz="1600" dirty="0">
                <a:solidFill>
                  <a:schemeClr val="tx1"/>
                </a:solidFill>
              </a:rPr>
              <a:t>Rizikos 11-12 </a:t>
            </a:r>
          </a:p>
        </p:txBody>
      </p:sp>
      <p:sp>
        <p:nvSpPr>
          <p:cNvPr id="38" name="Rectangle 26"/>
          <p:cNvSpPr/>
          <p:nvPr/>
        </p:nvSpPr>
        <p:spPr>
          <a:xfrm>
            <a:off x="7988822" y="1548714"/>
            <a:ext cx="2003731" cy="23046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lt-LT" sz="1400" dirty="0">
                <a:solidFill>
                  <a:schemeClr val="tx1"/>
                </a:solidFill>
              </a:rPr>
              <a:t>Mokiniai</a:t>
            </a:r>
          </a:p>
          <a:p>
            <a:pPr>
              <a:buFont typeface="Arial" pitchFamily="34" charset="0"/>
              <a:buChar char="•"/>
            </a:pPr>
            <a:r>
              <a:rPr lang="lt-LT" sz="1400" dirty="0">
                <a:solidFill>
                  <a:schemeClr val="tx1"/>
                </a:solidFill>
              </a:rPr>
              <a:t>Kitos profesinės mokyklos</a:t>
            </a:r>
          </a:p>
          <a:p>
            <a:pPr>
              <a:buFont typeface="Arial" pitchFamily="34" charset="0"/>
              <a:buChar char="•"/>
            </a:pPr>
            <a:r>
              <a:rPr lang="lt-LT" sz="1400" dirty="0">
                <a:solidFill>
                  <a:schemeClr val="tx1"/>
                </a:solidFill>
              </a:rPr>
              <a:t>Aukštosios mokyklos</a:t>
            </a:r>
          </a:p>
          <a:p>
            <a:pPr>
              <a:buFont typeface="Arial" pitchFamily="34" charset="0"/>
              <a:buChar char="•"/>
            </a:pPr>
            <a:r>
              <a:rPr lang="lt-LT" sz="1400" dirty="0">
                <a:solidFill>
                  <a:schemeClr val="tx1"/>
                </a:solidFill>
              </a:rPr>
              <a:t>Bendrojo ugdymo mokyklos</a:t>
            </a:r>
          </a:p>
          <a:p>
            <a:pPr>
              <a:buFont typeface="Arial" pitchFamily="34" charset="0"/>
              <a:buChar char="•"/>
            </a:pPr>
            <a:r>
              <a:rPr lang="lt-LT" sz="1400" dirty="0">
                <a:solidFill>
                  <a:schemeClr val="tx1"/>
                </a:solidFill>
              </a:rPr>
              <a:t>Verslas</a:t>
            </a:r>
          </a:p>
          <a:p>
            <a:pPr>
              <a:buFont typeface="Arial" pitchFamily="34" charset="0"/>
              <a:buChar char="•"/>
            </a:pPr>
            <a:r>
              <a:rPr lang="lt-LT" sz="1400" dirty="0">
                <a:solidFill>
                  <a:schemeClr val="tx1"/>
                </a:solidFill>
              </a:rPr>
              <a:t>Užsieniečiai</a:t>
            </a:r>
          </a:p>
          <a:p>
            <a:pPr>
              <a:buFont typeface="Arial" pitchFamily="34" charset="0"/>
              <a:buChar char="•"/>
            </a:pPr>
            <a:r>
              <a:rPr lang="lt-LT" sz="1400" dirty="0">
                <a:solidFill>
                  <a:schemeClr val="tx1"/>
                </a:solidFill>
              </a:rPr>
              <a:t>Darbo birža</a:t>
            </a:r>
          </a:p>
          <a:p>
            <a:pPr>
              <a:buFont typeface="Arial" pitchFamily="34" charset="0"/>
              <a:buChar char="•"/>
            </a:pPr>
            <a:r>
              <a:rPr lang="lt-LT" sz="1400" dirty="0">
                <a:solidFill>
                  <a:schemeClr val="tx1"/>
                </a:solidFill>
              </a:rPr>
              <a:t>Suaugusieji mokiniai</a:t>
            </a:r>
          </a:p>
        </p:txBody>
      </p:sp>
      <p:sp>
        <p:nvSpPr>
          <p:cNvPr id="39" name="Rectangle 26"/>
          <p:cNvSpPr/>
          <p:nvPr/>
        </p:nvSpPr>
        <p:spPr>
          <a:xfrm>
            <a:off x="6024407" y="1152390"/>
            <a:ext cx="1901945" cy="13806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lt-LT" sz="1400" dirty="0">
                <a:solidFill>
                  <a:schemeClr val="tx1"/>
                </a:solidFill>
              </a:rPr>
              <a:t>Administraciniai</a:t>
            </a:r>
          </a:p>
          <a:p>
            <a:pPr>
              <a:buFont typeface="Arial" pitchFamily="34" charset="0"/>
              <a:buChar char="•"/>
            </a:pPr>
            <a:r>
              <a:rPr lang="lt-LT" sz="1400" dirty="0">
                <a:solidFill>
                  <a:schemeClr val="tx1"/>
                </a:solidFill>
              </a:rPr>
              <a:t>Asmeniniai</a:t>
            </a:r>
          </a:p>
          <a:p>
            <a:pPr>
              <a:buFont typeface="Arial" pitchFamily="34" charset="0"/>
              <a:buChar char="•"/>
            </a:pPr>
            <a:r>
              <a:rPr lang="lt-LT" sz="1400" dirty="0">
                <a:solidFill>
                  <a:schemeClr val="tx1"/>
                </a:solidFill>
              </a:rPr>
              <a:t>Pasveikinimai</a:t>
            </a:r>
          </a:p>
          <a:p>
            <a:pPr>
              <a:buFont typeface="Arial" pitchFamily="34" charset="0"/>
              <a:buChar char="•"/>
            </a:pPr>
            <a:r>
              <a:rPr lang="lt-LT" sz="1400" dirty="0">
                <a:solidFill>
                  <a:schemeClr val="tx1"/>
                </a:solidFill>
              </a:rPr>
              <a:t>Renginiai</a:t>
            </a:r>
          </a:p>
          <a:p>
            <a:pPr>
              <a:buFont typeface="Arial" pitchFamily="34" charset="0"/>
              <a:buChar char="•"/>
            </a:pPr>
            <a:r>
              <a:rPr lang="lt-LT" sz="1400" dirty="0">
                <a:solidFill>
                  <a:schemeClr val="tx1"/>
                </a:solidFill>
              </a:rPr>
              <a:t>Projektai</a:t>
            </a:r>
          </a:p>
        </p:txBody>
      </p:sp>
      <p:sp>
        <p:nvSpPr>
          <p:cNvPr id="40" name="Rectangle 26"/>
          <p:cNvSpPr/>
          <p:nvPr/>
        </p:nvSpPr>
        <p:spPr>
          <a:xfrm>
            <a:off x="6020453" y="3717279"/>
            <a:ext cx="1924344" cy="13468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lt-LT" sz="2200" dirty="0">
                <a:solidFill>
                  <a:schemeClr val="tx1"/>
                </a:solidFill>
              </a:rPr>
              <a:t>SPMC</a:t>
            </a:r>
          </a:p>
          <a:p>
            <a:pPr>
              <a:buFont typeface="Arial" pitchFamily="34" charset="0"/>
              <a:buChar char="•"/>
            </a:pPr>
            <a:r>
              <a:rPr lang="lt-LT" sz="2200" dirty="0">
                <a:solidFill>
                  <a:schemeClr val="tx1"/>
                </a:solidFill>
              </a:rPr>
              <a:t>Pas klientą</a:t>
            </a:r>
          </a:p>
          <a:p>
            <a:pPr>
              <a:buFont typeface="Arial" pitchFamily="34" charset="0"/>
              <a:buChar char="•"/>
            </a:pPr>
            <a:r>
              <a:rPr lang="lt-LT" sz="2200" dirty="0">
                <a:solidFill>
                  <a:schemeClr val="tx1"/>
                </a:solidFill>
              </a:rPr>
              <a:t>Internetas</a:t>
            </a:r>
          </a:p>
        </p:txBody>
      </p:sp>
      <p:sp>
        <p:nvSpPr>
          <p:cNvPr id="41" name="Rectangle 26"/>
          <p:cNvSpPr/>
          <p:nvPr/>
        </p:nvSpPr>
        <p:spPr>
          <a:xfrm>
            <a:off x="1921180" y="3717279"/>
            <a:ext cx="1906976" cy="1346839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lt-LT" sz="2000" dirty="0">
                <a:solidFill>
                  <a:schemeClr val="tx1"/>
                </a:solidFill>
              </a:rPr>
              <a:t>Žmogiškieji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lt-LT" sz="2000" dirty="0">
                <a:solidFill>
                  <a:schemeClr val="tx1"/>
                </a:solidFill>
              </a:rPr>
              <a:t>Materialieji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lt-LT" sz="2000" dirty="0">
                <a:solidFill>
                  <a:schemeClr val="tx1"/>
                </a:solidFill>
              </a:rPr>
              <a:t>Intelektualiniai </a:t>
            </a:r>
          </a:p>
        </p:txBody>
      </p:sp>
      <p:sp>
        <p:nvSpPr>
          <p:cNvPr id="42" name="Rectangle 26"/>
          <p:cNvSpPr/>
          <p:nvPr/>
        </p:nvSpPr>
        <p:spPr>
          <a:xfrm>
            <a:off x="6090058" y="5491600"/>
            <a:ext cx="2036511" cy="13167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lt-LT" sz="1400" dirty="0">
                <a:solidFill>
                  <a:schemeClr val="tx1"/>
                </a:solidFill>
              </a:rPr>
              <a:t>Klientas</a:t>
            </a:r>
          </a:p>
          <a:p>
            <a:pPr>
              <a:buFont typeface="Arial" pitchFamily="34" charset="0"/>
              <a:buChar char="•"/>
            </a:pPr>
            <a:r>
              <a:rPr lang="lt-LT" sz="1400" dirty="0">
                <a:solidFill>
                  <a:schemeClr val="tx1"/>
                </a:solidFill>
              </a:rPr>
              <a:t>Rėmėjai</a:t>
            </a:r>
          </a:p>
          <a:p>
            <a:pPr>
              <a:buFont typeface="Arial" pitchFamily="34" charset="0"/>
              <a:buChar char="•"/>
            </a:pPr>
            <a:r>
              <a:rPr lang="lt-LT" sz="1400" dirty="0">
                <a:solidFill>
                  <a:schemeClr val="tx1"/>
                </a:solidFill>
              </a:rPr>
              <a:t>Nacionalinio mobilumo fondas</a:t>
            </a:r>
          </a:p>
          <a:p>
            <a:pPr>
              <a:buFont typeface="Arial" pitchFamily="34" charset="0"/>
              <a:buChar char="•"/>
            </a:pPr>
            <a:r>
              <a:rPr lang="lt-LT" sz="1400" dirty="0">
                <a:solidFill>
                  <a:schemeClr val="tx1"/>
                </a:solidFill>
              </a:rPr>
              <a:t>Savivaldybė</a:t>
            </a:r>
          </a:p>
          <a:p>
            <a:pPr>
              <a:buFont typeface="Arial" pitchFamily="34" charset="0"/>
              <a:buChar char="•"/>
            </a:pPr>
            <a:r>
              <a:rPr lang="lt-LT" sz="1400" dirty="0">
                <a:solidFill>
                  <a:schemeClr val="tx1"/>
                </a:solidFill>
              </a:rPr>
              <a:t>Projektai</a:t>
            </a:r>
          </a:p>
        </p:txBody>
      </p:sp>
      <p:sp>
        <p:nvSpPr>
          <p:cNvPr id="43" name="Rectangle 26"/>
          <p:cNvSpPr/>
          <p:nvPr/>
        </p:nvSpPr>
        <p:spPr>
          <a:xfrm>
            <a:off x="-131805" y="2191265"/>
            <a:ext cx="1906976" cy="171505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lt-LT" sz="1400" dirty="0">
                <a:solidFill>
                  <a:schemeClr val="tx1"/>
                </a:solidFill>
              </a:rPr>
              <a:t>Klientas</a:t>
            </a:r>
          </a:p>
          <a:p>
            <a:pPr>
              <a:buFont typeface="Arial" pitchFamily="34" charset="0"/>
              <a:buChar char="•"/>
            </a:pPr>
            <a:r>
              <a:rPr lang="lt-LT" sz="1400" dirty="0">
                <a:solidFill>
                  <a:schemeClr val="tx1"/>
                </a:solidFill>
              </a:rPr>
              <a:t>ŠMM</a:t>
            </a:r>
          </a:p>
          <a:p>
            <a:pPr>
              <a:buFont typeface="Arial" pitchFamily="34" charset="0"/>
              <a:buChar char="•"/>
            </a:pPr>
            <a:r>
              <a:rPr lang="lt-LT" sz="1400" dirty="0">
                <a:solidFill>
                  <a:schemeClr val="tx1"/>
                </a:solidFill>
              </a:rPr>
              <a:t>Migracijos departamentas</a:t>
            </a:r>
          </a:p>
          <a:p>
            <a:pPr>
              <a:buFont typeface="Arial" pitchFamily="34" charset="0"/>
              <a:buChar char="•"/>
            </a:pPr>
            <a:r>
              <a:rPr lang="lt-LT" sz="1400" dirty="0">
                <a:solidFill>
                  <a:schemeClr val="tx1"/>
                </a:solidFill>
              </a:rPr>
              <a:t>Verslas</a:t>
            </a:r>
          </a:p>
          <a:p>
            <a:pPr>
              <a:buFont typeface="Arial" pitchFamily="34" charset="0"/>
              <a:buChar char="•"/>
            </a:pPr>
            <a:r>
              <a:rPr lang="lt-LT" sz="1400" dirty="0">
                <a:solidFill>
                  <a:schemeClr val="tx1"/>
                </a:solidFill>
              </a:rPr>
              <a:t>Medžiagų ir įrangos tiekėjai</a:t>
            </a:r>
          </a:p>
        </p:txBody>
      </p:sp>
      <p:sp>
        <p:nvSpPr>
          <p:cNvPr id="44" name="Rectangle 26"/>
          <p:cNvSpPr/>
          <p:nvPr/>
        </p:nvSpPr>
        <p:spPr>
          <a:xfrm>
            <a:off x="1506006" y="5381300"/>
            <a:ext cx="2322149" cy="13468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lt-LT" sz="2200" dirty="0">
              <a:solidFill>
                <a:schemeClr val="tx1"/>
              </a:solidFill>
            </a:endParaRPr>
          </a:p>
        </p:txBody>
      </p:sp>
      <p:graphicFrame>
        <p:nvGraphicFramePr>
          <p:cNvPr id="18" name="Lentelė 17"/>
          <p:cNvGraphicFramePr>
            <a:graphicFrameLocks noGrp="1"/>
          </p:cNvGraphicFramePr>
          <p:nvPr/>
        </p:nvGraphicFramePr>
        <p:xfrm>
          <a:off x="1506007" y="5466267"/>
          <a:ext cx="2322148" cy="1261872"/>
        </p:xfrm>
        <a:graphic>
          <a:graphicData uri="http://schemas.openxmlformats.org/drawingml/2006/table">
            <a:tbl>
              <a:tblPr/>
              <a:tblGrid>
                <a:gridCol w="165732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48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41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dirty="0">
                          <a:latin typeface="Times New Roman"/>
                          <a:ea typeface="Calibri"/>
                          <a:cs typeface="Times New Roman"/>
                        </a:rPr>
                        <a:t>Paslauga</a:t>
                      </a:r>
                      <a:endParaRPr lang="lt-L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Times New Roman"/>
                          <a:ea typeface="Calibri"/>
                          <a:cs typeface="Times New Roman"/>
                        </a:rPr>
                        <a:t> EUR</a:t>
                      </a:r>
                      <a:endParaRPr lang="lt-L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1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Times New Roman"/>
                          <a:ea typeface="Calibri"/>
                          <a:cs typeface="Times New Roman"/>
                        </a:rPr>
                        <a:t>Darbo užmokestis – 10 EUR/ val </a:t>
                      </a:r>
                      <a:endParaRPr lang="lt-L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Times New Roman"/>
                          <a:ea typeface="Calibri"/>
                          <a:cs typeface="Times New Roman"/>
                        </a:rPr>
                        <a:t>180 EUR</a:t>
                      </a:r>
                      <a:endParaRPr lang="lt-L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1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Times New Roman"/>
                          <a:ea typeface="Calibri"/>
                          <a:cs typeface="Times New Roman"/>
                        </a:rPr>
                        <a:t>Medžiagos</a:t>
                      </a:r>
                      <a:endParaRPr lang="lt-L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Times New Roman"/>
                          <a:ea typeface="Calibri"/>
                          <a:cs typeface="Times New Roman"/>
                        </a:rPr>
                        <a:t>110 EUR</a:t>
                      </a:r>
                      <a:endParaRPr lang="lt-L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1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Times New Roman"/>
                          <a:ea typeface="Calibri"/>
                          <a:cs typeface="Times New Roman"/>
                        </a:rPr>
                        <a:t>Komunaliniai</a:t>
                      </a:r>
                      <a:endParaRPr lang="lt-L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dirty="0">
                          <a:latin typeface="Times New Roman"/>
                          <a:ea typeface="Calibri"/>
                          <a:cs typeface="Times New Roman"/>
                        </a:rPr>
                        <a:t>5 EUR</a:t>
                      </a:r>
                      <a:endParaRPr lang="lt-L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1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Times New Roman"/>
                          <a:ea typeface="Calibri"/>
                          <a:cs typeface="Times New Roman"/>
                        </a:rPr>
                        <a:t>Eksploatacinės išlaidos</a:t>
                      </a:r>
                      <a:endParaRPr lang="lt-L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dirty="0">
                          <a:latin typeface="Times New Roman"/>
                          <a:ea typeface="Calibri"/>
                          <a:cs typeface="Times New Roman"/>
                        </a:rPr>
                        <a:t>10 EUR</a:t>
                      </a:r>
                      <a:endParaRPr lang="lt-L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41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dirty="0">
                          <a:latin typeface="Times New Roman"/>
                          <a:ea typeface="Calibri"/>
                          <a:cs typeface="Times New Roman"/>
                        </a:rPr>
                        <a:t>Nakvynė</a:t>
                      </a:r>
                      <a:endParaRPr lang="lt-L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Times New Roman"/>
                          <a:ea typeface="Calibri"/>
                          <a:cs typeface="Times New Roman"/>
                        </a:rPr>
                        <a:t>3 EUR</a:t>
                      </a:r>
                      <a:endParaRPr lang="lt-L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41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Times New Roman"/>
                          <a:ea typeface="Calibri"/>
                          <a:cs typeface="Times New Roman"/>
                        </a:rPr>
                        <a:t>Maitinimas</a:t>
                      </a:r>
                      <a:endParaRPr lang="lt-L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Times New Roman"/>
                          <a:ea typeface="Calibri"/>
                          <a:cs typeface="Times New Roman"/>
                        </a:rPr>
                        <a:t>48 EUR</a:t>
                      </a:r>
                      <a:endParaRPr lang="lt-L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4119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Times New Roman"/>
                          <a:ea typeface="Calibri"/>
                          <a:cs typeface="Times New Roman"/>
                        </a:rPr>
                        <a:t>Iš viso:</a:t>
                      </a:r>
                      <a:endParaRPr lang="lt-L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dirty="0">
                          <a:latin typeface="Times New Roman"/>
                          <a:ea typeface="Calibri"/>
                          <a:cs typeface="Times New Roman"/>
                        </a:rPr>
                        <a:t>456 EUR</a:t>
                      </a:r>
                      <a:endParaRPr lang="lt-L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-273490" y="5080260"/>
            <a:ext cx="163781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050" b="1" i="1" dirty="0"/>
              <a:t>Mokymai: darbas su ž. ū. technika (16 val. / 12 žm.)</a:t>
            </a:r>
          </a:p>
          <a:p>
            <a:r>
              <a:rPr lang="lt-LT" sz="1050" b="1" i="1" dirty="0" smtClean="0"/>
              <a:t>18 </a:t>
            </a:r>
            <a:r>
              <a:rPr lang="lt-LT" sz="1050" b="1" i="1" dirty="0"/>
              <a:t>val. su pasiruošimu.</a:t>
            </a:r>
            <a:endParaRPr lang="lt-LT" sz="10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Lentelė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719601"/>
              </p:ext>
            </p:extLst>
          </p:nvPr>
        </p:nvGraphicFramePr>
        <p:xfrm>
          <a:off x="-444993" y="3976122"/>
          <a:ext cx="2322148" cy="1104138"/>
        </p:xfrm>
        <a:graphic>
          <a:graphicData uri="http://schemas.openxmlformats.org/drawingml/2006/table">
            <a:tbl>
              <a:tblPr/>
              <a:tblGrid>
                <a:gridCol w="165732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48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41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dirty="0">
                          <a:latin typeface="Times New Roman"/>
                          <a:ea typeface="Calibri"/>
                          <a:cs typeface="Times New Roman"/>
                        </a:rPr>
                        <a:t>Paslauga</a:t>
                      </a:r>
                      <a:endParaRPr lang="lt-L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Times New Roman"/>
                          <a:ea typeface="Calibri"/>
                          <a:cs typeface="Times New Roman"/>
                        </a:rPr>
                        <a:t> EUR</a:t>
                      </a:r>
                      <a:endParaRPr lang="lt-L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1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Times New Roman"/>
                          <a:ea typeface="Calibri"/>
                          <a:cs typeface="Times New Roman"/>
                        </a:rPr>
                        <a:t>Darbo užmokestis – 10 EUR/ val </a:t>
                      </a:r>
                      <a:endParaRPr lang="lt-L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dirty="0">
                          <a:latin typeface="Times New Roman"/>
                          <a:ea typeface="Calibri"/>
                          <a:cs typeface="Times New Roman"/>
                        </a:rPr>
                        <a:t>60EUR</a:t>
                      </a:r>
                      <a:endParaRPr lang="lt-L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1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dirty="0">
                          <a:latin typeface="Times New Roman"/>
                          <a:ea typeface="Calibri"/>
                          <a:cs typeface="Times New Roman"/>
                        </a:rPr>
                        <a:t>Medžiagos</a:t>
                      </a:r>
                      <a:endParaRPr lang="lt-L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dirty="0">
                          <a:latin typeface="Times New Roman"/>
                          <a:ea typeface="Calibri"/>
                          <a:cs typeface="Times New Roman"/>
                        </a:rPr>
                        <a:t>60 EUR</a:t>
                      </a:r>
                      <a:endParaRPr lang="lt-L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1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Times New Roman"/>
                          <a:ea typeface="Calibri"/>
                          <a:cs typeface="Times New Roman"/>
                        </a:rPr>
                        <a:t>Komunaliniai</a:t>
                      </a:r>
                      <a:endParaRPr lang="lt-L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dirty="0">
                          <a:latin typeface="Times New Roman"/>
                          <a:ea typeface="Calibri"/>
                          <a:cs typeface="Times New Roman"/>
                        </a:rPr>
                        <a:t>5 EUR</a:t>
                      </a:r>
                      <a:endParaRPr lang="lt-L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1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Times New Roman"/>
                          <a:ea typeface="Calibri"/>
                          <a:cs typeface="Times New Roman"/>
                        </a:rPr>
                        <a:t>Eksploatacinės išlaidos</a:t>
                      </a:r>
                      <a:endParaRPr lang="lt-L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dirty="0">
                          <a:latin typeface="Times New Roman"/>
                          <a:ea typeface="Calibri"/>
                          <a:cs typeface="Times New Roman"/>
                        </a:rPr>
                        <a:t>10 EUR</a:t>
                      </a:r>
                      <a:endParaRPr lang="lt-L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41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dirty="0">
                          <a:latin typeface="Times New Roman"/>
                          <a:ea typeface="Calibri"/>
                          <a:cs typeface="Times New Roman"/>
                        </a:rPr>
                        <a:t>Maitinimas</a:t>
                      </a:r>
                      <a:endParaRPr lang="lt-L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dirty="0">
                          <a:latin typeface="Times New Roman"/>
                          <a:ea typeface="Calibri"/>
                          <a:cs typeface="Times New Roman"/>
                        </a:rPr>
                        <a:t>15 EUR</a:t>
                      </a:r>
                      <a:endParaRPr lang="lt-L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4119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Times New Roman"/>
                          <a:ea typeface="Calibri"/>
                          <a:cs typeface="Times New Roman"/>
                        </a:rPr>
                        <a:t>Iš viso:</a:t>
                      </a:r>
                      <a:endParaRPr lang="lt-L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dirty="0">
                          <a:latin typeface="Times New Roman"/>
                          <a:ea typeface="Calibri"/>
                          <a:cs typeface="Times New Roman"/>
                        </a:rPr>
                        <a:t>150 EUR</a:t>
                      </a:r>
                      <a:endParaRPr lang="lt-L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955031" y="6392861"/>
            <a:ext cx="16378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050" b="1" i="1" dirty="0"/>
              <a:t>Mokymai: darbas su ž. ū. technika (6 val. / 6 žm.)</a:t>
            </a:r>
          </a:p>
        </p:txBody>
      </p:sp>
    </p:spTree>
    <p:extLst>
      <p:ext uri="{BB962C8B-B14F-4D97-AF65-F5344CB8AC3E}">
        <p14:creationId xmlns:p14="http://schemas.microsoft.com/office/powerpoint/2010/main" val="30172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2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/>
          </p:nvPr>
        </p:nvGraphicFramePr>
        <p:xfrm>
          <a:off x="2267744" y="260648"/>
          <a:ext cx="4969818" cy="6257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7119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4"/>
          <p:cNvSpPr/>
          <p:nvPr/>
        </p:nvSpPr>
        <p:spPr>
          <a:xfrm>
            <a:off x="196524" y="98854"/>
            <a:ext cx="8750954" cy="362465"/>
          </a:xfrm>
          <a:prstGeom prst="rect">
            <a:avLst/>
          </a:prstGeom>
          <a:solidFill>
            <a:srgbClr val="EB786F"/>
          </a:solidFill>
          <a:ln>
            <a:solidFill>
              <a:srgbClr val="EB786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000" b="1" dirty="0">
                <a:solidFill>
                  <a:schemeClr val="tx1"/>
                </a:solidFill>
              </a:rPr>
              <a:t>Praktiniai mokymai su modernesne pašarų ruošimo technika – 8 val.</a:t>
            </a:r>
          </a:p>
        </p:txBody>
      </p:sp>
      <p:graphicFrame>
        <p:nvGraphicFramePr>
          <p:cNvPr id="19" name="Lentelė 18"/>
          <p:cNvGraphicFramePr>
            <a:graphicFrameLocks noGrp="1"/>
          </p:cNvGraphicFramePr>
          <p:nvPr/>
        </p:nvGraphicFramePr>
        <p:xfrm>
          <a:off x="181231" y="461319"/>
          <a:ext cx="8766246" cy="618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45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116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94169">
                <a:tc>
                  <a:txBody>
                    <a:bodyPr/>
                    <a:lstStyle/>
                    <a:p>
                      <a:r>
                        <a:rPr lang="lt-LT" sz="1600" b="1" dirty="0">
                          <a:solidFill>
                            <a:schemeClr val="tx1"/>
                          </a:solidFill>
                        </a:rPr>
                        <a:t>Rizikos	</a:t>
                      </a:r>
                      <a:endParaRPr lang="lt-LT" sz="1600" dirty="0"/>
                    </a:p>
                  </a:txBody>
                  <a:tcPr>
                    <a:solidFill>
                      <a:srgbClr val="EB786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600" b="1" dirty="0">
                          <a:solidFill>
                            <a:schemeClr val="tx1"/>
                          </a:solidFill>
                        </a:rPr>
                        <a:t>Rizikos suvaldymas</a:t>
                      </a:r>
                      <a:endParaRPr lang="lt-LT" sz="1600" dirty="0"/>
                    </a:p>
                  </a:txBody>
                  <a:tcPr>
                    <a:solidFill>
                      <a:srgbClr val="EB786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4169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lt-LT" sz="1400" dirty="0"/>
                        <a:t>1.1.</a:t>
                      </a:r>
                      <a:r>
                        <a:rPr lang="lt-LT" sz="1400" baseline="0" dirty="0"/>
                        <a:t> Pasirinkta netikslinė auditorija.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lt-LT" sz="1400" baseline="0" dirty="0"/>
                        <a:t>1.2. Nėra pilnos informacijos apie ūkininkus.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lt-LT" sz="1400" baseline="0" dirty="0"/>
                        <a:t>1.3. Ūkininkai informaciją pateikia neatsakingai.</a:t>
                      </a:r>
                      <a:endParaRPr lang="lt-L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Bendradarbiavimas</a:t>
                      </a:r>
                      <a:r>
                        <a:rPr lang="lt-LT" sz="1400" baseline="0" dirty="0"/>
                        <a:t> su ž. ū. skyriumi, ūkininkų sąjunga.</a:t>
                      </a:r>
                    </a:p>
                    <a:p>
                      <a:r>
                        <a:rPr lang="lt-LT" sz="1400" baseline="0" dirty="0"/>
                        <a:t>Tikslinių susitikimų organizavimas.</a:t>
                      </a:r>
                      <a:endParaRPr lang="lt-LT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4169">
                <a:tc>
                  <a:txBody>
                    <a:bodyPr/>
                    <a:lstStyle/>
                    <a:p>
                      <a:r>
                        <a:rPr lang="lt-LT" sz="1400" dirty="0"/>
                        <a:t>2.1.</a:t>
                      </a:r>
                      <a:r>
                        <a:rPr lang="lt-LT" sz="1400" baseline="0" dirty="0"/>
                        <a:t> Tinkamos (reikiamos )technikos trūkumas.</a:t>
                      </a:r>
                    </a:p>
                    <a:p>
                      <a:r>
                        <a:rPr lang="lt-LT" sz="1400" baseline="0" dirty="0"/>
                        <a:t>2.2. Technikos užimtumas tam tikru metu.</a:t>
                      </a:r>
                    </a:p>
                    <a:p>
                      <a:r>
                        <a:rPr lang="lt-LT" sz="1400" baseline="0" dirty="0"/>
                        <a:t>2.3. Finansiniai nesutarimai.</a:t>
                      </a:r>
                      <a:endParaRPr lang="lt-L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2.3.</a:t>
                      </a:r>
                      <a:r>
                        <a:rPr lang="lt-LT" sz="1400" baseline="0" dirty="0"/>
                        <a:t> Tikslus sąmatos sudarymas bei viešas jos prieinamumas.</a:t>
                      </a:r>
                      <a:endParaRPr lang="lt-LT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169">
                <a:tc>
                  <a:txBody>
                    <a:bodyPr/>
                    <a:lstStyle/>
                    <a:p>
                      <a:r>
                        <a:rPr lang="lt-LT" sz="1400" dirty="0"/>
                        <a:t>3.1. Ūkininkų motyvacijos trūkumas.</a:t>
                      </a:r>
                    </a:p>
                    <a:p>
                      <a:r>
                        <a:rPr lang="lt-LT" sz="1400" dirty="0"/>
                        <a:t>3.2. Pasiūlymas (reklama) nepasieks tikslinės auditorijos.</a:t>
                      </a:r>
                    </a:p>
                    <a:p>
                      <a:r>
                        <a:rPr lang="lt-LT" sz="1400" dirty="0"/>
                        <a:t>3.3. Sutarties sąlygos netenkina vienos iš šalių.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3.1. “Pyragas” dovanų.</a:t>
                      </a:r>
                    </a:p>
                    <a:p>
                      <a:r>
                        <a:rPr lang="lt-LT" sz="1400" dirty="0"/>
                        <a:t>3.3. Sutarties sąlygų aptarimas kuriant produktą bei jų lankstumas.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4169">
                <a:tc>
                  <a:txBody>
                    <a:bodyPr/>
                    <a:lstStyle/>
                    <a:p>
                      <a:r>
                        <a:rPr lang="lt-LT" sz="1400" dirty="0"/>
                        <a:t>4.1. Mokymų programos veiklos nesuderinamos su kliento poreikiais.</a:t>
                      </a:r>
                    </a:p>
                    <a:p>
                      <a:r>
                        <a:rPr lang="lt-LT" sz="1400" dirty="0"/>
                        <a:t>4.2. Dėstytojų/ instruktorių trūkumas tam tikru metu.</a:t>
                      </a:r>
                    </a:p>
                    <a:p>
                      <a:r>
                        <a:rPr lang="lt-LT" sz="1400" dirty="0"/>
                        <a:t>4.3. Neprognozuojamos oro sąlygos.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4.3. Numatyti sąlygas sutartyje.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4169">
                <a:tc>
                  <a:txBody>
                    <a:bodyPr/>
                    <a:lstStyle/>
                    <a:p>
                      <a:r>
                        <a:rPr lang="lt-LT" sz="1400" dirty="0"/>
                        <a:t>5.1. Oro sąlygos.</a:t>
                      </a:r>
                    </a:p>
                    <a:p>
                      <a:r>
                        <a:rPr lang="lt-LT" sz="1400" dirty="0"/>
                        <a:t>5.2. Dėstytojų/ instruktorių liga.</a:t>
                      </a:r>
                    </a:p>
                    <a:p>
                      <a:r>
                        <a:rPr lang="lt-LT" sz="1400" dirty="0"/>
                        <a:t>5.3. Technikos gedimai.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5.1. Numatyti sąlygas sutartyje.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4169">
                <a:tc>
                  <a:txBody>
                    <a:bodyPr/>
                    <a:lstStyle/>
                    <a:p>
                      <a:r>
                        <a:rPr lang="lt-LT" sz="1400" dirty="0"/>
                        <a:t>6.1. Neatitinka kompetencijų vertinimo tvarka.</a:t>
                      </a:r>
                    </a:p>
                    <a:p>
                      <a:r>
                        <a:rPr lang="lt-LT" sz="1400" dirty="0"/>
                        <a:t>6.2. Kliento kompetencijos neatitiko lūkesčių.</a:t>
                      </a:r>
                    </a:p>
                    <a:p>
                      <a:r>
                        <a:rPr lang="lt-LT" sz="1400" dirty="0"/>
                        <a:t>6.3. Kompetencijų</a:t>
                      </a:r>
                      <a:r>
                        <a:rPr lang="lt-LT" sz="1400" baseline="0" dirty="0"/>
                        <a:t> vertinimas netenkina kliento.</a:t>
                      </a:r>
                      <a:endParaRPr lang="lt-L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94169">
                <a:tc>
                  <a:txBody>
                    <a:bodyPr/>
                    <a:lstStyle/>
                    <a:p>
                      <a:r>
                        <a:rPr lang="lt-LT" sz="1400" dirty="0"/>
                        <a:t>7.1. Mokymai neatitiko</a:t>
                      </a:r>
                      <a:r>
                        <a:rPr lang="lt-LT" sz="1400" baseline="0" dirty="0"/>
                        <a:t> kliento lūkesčių.</a:t>
                      </a:r>
                      <a:endParaRPr lang="lt-LT" sz="1400" dirty="0"/>
                    </a:p>
                    <a:p>
                      <a:r>
                        <a:rPr lang="lt-LT" sz="1400" dirty="0"/>
                        <a:t>7.2. Klientas atsisako vertinti.</a:t>
                      </a:r>
                    </a:p>
                    <a:p>
                      <a:r>
                        <a:rPr lang="lt-LT" sz="1400" dirty="0"/>
                        <a:t>7.3. Netikslus</a:t>
                      </a:r>
                      <a:r>
                        <a:rPr lang="lt-LT" sz="1400" baseline="0" dirty="0"/>
                        <a:t> veiklos suplanavimas (savianalizė).</a:t>
                      </a:r>
                      <a:endParaRPr lang="lt-L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dirty="0"/>
                        <a:t>7.1. Išsiaiškinti</a:t>
                      </a:r>
                      <a:r>
                        <a:rPr lang="lt-LT" sz="1400" baseline="0" dirty="0"/>
                        <a:t> kliento lūkesčius kuriant produktą arba jį parduodant.</a:t>
                      </a:r>
                      <a:endParaRPr lang="lt-LT" sz="1400" dirty="0"/>
                    </a:p>
                    <a:p>
                      <a:endParaRPr lang="lt-LT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94169">
                <a:tc>
                  <a:txBody>
                    <a:bodyPr/>
                    <a:lstStyle/>
                    <a:p>
                      <a:r>
                        <a:rPr lang="lt-LT" sz="1400" dirty="0"/>
                        <a:t>8.1. Antireklama.</a:t>
                      </a:r>
                    </a:p>
                    <a:p>
                      <a:r>
                        <a:rPr lang="lt-LT" sz="1400" dirty="0"/>
                        <a:t>8.2. Netobulinamas produktas.</a:t>
                      </a:r>
                    </a:p>
                    <a:p>
                      <a:r>
                        <a:rPr lang="lt-LT" sz="1400" dirty="0"/>
                        <a:t>8.3.Nevyksta tęstinumas.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dirty="0"/>
                        <a:t>8.1. Išsiaiškinti</a:t>
                      </a:r>
                      <a:r>
                        <a:rPr lang="lt-LT" sz="1400" baseline="0" dirty="0"/>
                        <a:t> kliento lūkesčius kuriant produktą arba jį parduodant.</a:t>
                      </a:r>
                      <a:endParaRPr lang="lt-LT" sz="1400" dirty="0"/>
                    </a:p>
                    <a:p>
                      <a:r>
                        <a:rPr lang="lt-LT" sz="1400" dirty="0"/>
                        <a:t>8.3. Produkto (veiklos) tobulinimas.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567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4"/>
          <p:cNvSpPr/>
          <p:nvPr/>
        </p:nvSpPr>
        <p:spPr>
          <a:xfrm>
            <a:off x="196524" y="98854"/>
            <a:ext cx="8750954" cy="362465"/>
          </a:xfrm>
          <a:prstGeom prst="rect">
            <a:avLst/>
          </a:prstGeom>
          <a:solidFill>
            <a:srgbClr val="EB786F"/>
          </a:solidFill>
          <a:ln>
            <a:solidFill>
              <a:srgbClr val="EB786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000" b="1" dirty="0">
                <a:solidFill>
                  <a:schemeClr val="tx1"/>
                </a:solidFill>
              </a:rPr>
              <a:t>Praktinis mokymas ž. ū. produkcijos sandėliavimas – 6 val.</a:t>
            </a:r>
          </a:p>
        </p:txBody>
      </p:sp>
      <p:graphicFrame>
        <p:nvGraphicFramePr>
          <p:cNvPr id="19" name="Lentelė 18"/>
          <p:cNvGraphicFramePr>
            <a:graphicFrameLocks noGrp="1"/>
          </p:cNvGraphicFramePr>
          <p:nvPr/>
        </p:nvGraphicFramePr>
        <p:xfrm>
          <a:off x="181231" y="461319"/>
          <a:ext cx="8766246" cy="637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909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871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94169">
                <a:tc>
                  <a:txBody>
                    <a:bodyPr/>
                    <a:lstStyle/>
                    <a:p>
                      <a:r>
                        <a:rPr lang="lt-LT" sz="1600" b="1" dirty="0">
                          <a:solidFill>
                            <a:schemeClr val="tx1"/>
                          </a:solidFill>
                        </a:rPr>
                        <a:t>Rizikos	</a:t>
                      </a:r>
                      <a:endParaRPr lang="lt-LT" sz="1600" dirty="0"/>
                    </a:p>
                  </a:txBody>
                  <a:tcPr>
                    <a:solidFill>
                      <a:srgbClr val="EB786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600" b="1" dirty="0">
                          <a:solidFill>
                            <a:schemeClr val="tx1"/>
                          </a:solidFill>
                        </a:rPr>
                        <a:t>Rizikos suvaldymas</a:t>
                      </a:r>
                      <a:endParaRPr lang="lt-LT" sz="1600" dirty="0"/>
                    </a:p>
                  </a:txBody>
                  <a:tcPr>
                    <a:solidFill>
                      <a:srgbClr val="EB786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4169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lt-LT" sz="1200" dirty="0"/>
                        <a:t>1.1.</a:t>
                      </a:r>
                      <a:r>
                        <a:rPr lang="lt-LT" sz="1200" baseline="0" dirty="0"/>
                        <a:t> Informacijos stoka, bendradarbiavimo nebuvimas.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lt-LT" sz="1200" baseline="0" dirty="0"/>
                        <a:t>1.2. Kliento neatvykimas.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lt-LT" sz="1200" baseline="0" dirty="0"/>
                        <a:t>1.3. Klientas nežino ko nori?</a:t>
                      </a:r>
                      <a:endParaRPr lang="lt-L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200" dirty="0"/>
                        <a:t>1.3. a)Išgrynintų</a:t>
                      </a:r>
                      <a:r>
                        <a:rPr lang="lt-LT" sz="1200" baseline="0" dirty="0"/>
                        <a:t> (aiškių) pasiūlymų teikimas.</a:t>
                      </a:r>
                    </a:p>
                    <a:p>
                      <a:r>
                        <a:rPr lang="lt-LT" sz="1200" baseline="0" dirty="0"/>
                        <a:t>b) Vaizdžiai supažindinti su galimybėmis.</a:t>
                      </a:r>
                      <a:endParaRPr lang="lt-LT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4169">
                <a:tc>
                  <a:txBody>
                    <a:bodyPr/>
                    <a:lstStyle/>
                    <a:p>
                      <a:r>
                        <a:rPr lang="lt-LT" sz="1200" dirty="0"/>
                        <a:t>2.1.</a:t>
                      </a:r>
                      <a:r>
                        <a:rPr lang="lt-LT" sz="1200" baseline="0" dirty="0"/>
                        <a:t> Neaiškūs kliento poreikiai.</a:t>
                      </a:r>
                    </a:p>
                    <a:p>
                      <a:r>
                        <a:rPr lang="lt-LT" sz="1200" baseline="0" dirty="0"/>
                        <a:t>2.2. Įrangos trūkumas.</a:t>
                      </a:r>
                    </a:p>
                    <a:p>
                      <a:r>
                        <a:rPr lang="lt-LT" sz="1200" baseline="0" dirty="0"/>
                        <a:t>2.3. Kompetentingo dėstytojo trūkumas.</a:t>
                      </a:r>
                      <a:endParaRPr lang="lt-L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200" dirty="0"/>
                        <a:t>2.1.</a:t>
                      </a:r>
                      <a:r>
                        <a:rPr lang="lt-LT" sz="1200" baseline="0" dirty="0"/>
                        <a:t> a) Vaizdžiai supažindinti su galimybėmis.</a:t>
                      </a:r>
                    </a:p>
                    <a:p>
                      <a:r>
                        <a:rPr lang="lt-LT" sz="1200" baseline="0" dirty="0"/>
                        <a:t>b) Nežinojimo pasekmių išaiškinimas.</a:t>
                      </a:r>
                      <a:endParaRPr lang="lt-LT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169">
                <a:tc>
                  <a:txBody>
                    <a:bodyPr/>
                    <a:lstStyle/>
                    <a:p>
                      <a:r>
                        <a:rPr lang="lt-LT" sz="1200" dirty="0"/>
                        <a:t>3.1. Nesutarimas dėl kainos.</a:t>
                      </a:r>
                    </a:p>
                    <a:p>
                      <a:r>
                        <a:rPr lang="lt-LT" sz="1200" dirty="0"/>
                        <a:t>3.2. Kliento nemokumas.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200" dirty="0"/>
                        <a:t>3.2.  a)</a:t>
                      </a:r>
                      <a:r>
                        <a:rPr lang="lt-LT" sz="1200" baseline="0" dirty="0"/>
                        <a:t> Mokėjimo atidėjimas</a:t>
                      </a:r>
                    </a:p>
                    <a:p>
                      <a:r>
                        <a:rPr lang="lt-LT" sz="1200" baseline="0" dirty="0"/>
                        <a:t> b) Mokėjimas dalimis.</a:t>
                      </a:r>
                    </a:p>
                    <a:p>
                      <a:r>
                        <a:rPr lang="lt-LT" sz="1200" baseline="0" dirty="0"/>
                        <a:t>c) Mainai.</a:t>
                      </a:r>
                    </a:p>
                    <a:p>
                      <a:r>
                        <a:rPr lang="lt-LT" sz="1200" baseline="0" dirty="0"/>
                        <a:t>d) Pagalba ieškant atsiskaitymo šaltinio.</a:t>
                      </a:r>
                      <a:endParaRPr lang="lt-LT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4169">
                <a:tc>
                  <a:txBody>
                    <a:bodyPr/>
                    <a:lstStyle/>
                    <a:p>
                      <a:r>
                        <a:rPr lang="lt-LT" sz="1200" dirty="0"/>
                        <a:t>4.1. Grafikų nesuderinamumas/ nesudarymas.</a:t>
                      </a:r>
                    </a:p>
                    <a:p>
                      <a:r>
                        <a:rPr lang="lt-LT" sz="1200" dirty="0"/>
                        <a:t>4.2. Lektoriaus darbo grafiko suderinamumas.</a:t>
                      </a:r>
                    </a:p>
                    <a:p>
                      <a:r>
                        <a:rPr lang="lt-LT" sz="1200" dirty="0"/>
                        <a:t>4.3. Įrangos, medžiagų trūkumas.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200" dirty="0"/>
                        <a:t>4.2. a) Pakaitinis lektorius.</a:t>
                      </a:r>
                    </a:p>
                    <a:p>
                      <a:r>
                        <a:rPr lang="lt-LT" sz="1200" dirty="0"/>
                        <a:t>b) Tarimasis su klientu dėl paslaugos laiko keitimo.</a:t>
                      </a:r>
                    </a:p>
                    <a:p>
                      <a:r>
                        <a:rPr lang="lt-LT" sz="1200" dirty="0"/>
                        <a:t>4.3. a) Partnerių paieška.</a:t>
                      </a:r>
                    </a:p>
                    <a:p>
                      <a:r>
                        <a:rPr lang="lt-LT" sz="1200" dirty="0"/>
                        <a:t>b)</a:t>
                      </a:r>
                      <a:r>
                        <a:rPr lang="lt-LT" sz="1200" baseline="0" dirty="0"/>
                        <a:t> Pirkimo ar nuomos paieška.</a:t>
                      </a:r>
                    </a:p>
                    <a:p>
                      <a:r>
                        <a:rPr lang="lt-LT" sz="1200" baseline="0" dirty="0"/>
                        <a:t>c) Alternatyvių tiekėjų turėjimas.</a:t>
                      </a:r>
                      <a:endParaRPr lang="lt-LT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4169">
                <a:tc>
                  <a:txBody>
                    <a:bodyPr/>
                    <a:lstStyle/>
                    <a:p>
                      <a:r>
                        <a:rPr lang="lt-LT" sz="1200" dirty="0"/>
                        <a:t>5.1. Kliento neatvykimas.</a:t>
                      </a:r>
                    </a:p>
                    <a:p>
                      <a:r>
                        <a:rPr lang="lt-LT" sz="1200" dirty="0"/>
                        <a:t>5.2. Lektoriaus neatvykimas.</a:t>
                      </a:r>
                    </a:p>
                    <a:p>
                      <a:r>
                        <a:rPr lang="lt-LT" sz="1200" dirty="0"/>
                        <a:t>5.3. Įrangos gedimas,</a:t>
                      </a:r>
                      <a:r>
                        <a:rPr lang="lt-LT" sz="1200" baseline="0" dirty="0"/>
                        <a:t> neatvežimas</a:t>
                      </a:r>
                    </a:p>
                    <a:p>
                      <a:r>
                        <a:rPr lang="lt-LT" sz="1200" baseline="0" dirty="0"/>
                        <a:t>5.4. Medžiagų neatvežimas.</a:t>
                      </a:r>
                      <a:endParaRPr lang="lt-L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4169">
                <a:tc>
                  <a:txBody>
                    <a:bodyPr/>
                    <a:lstStyle/>
                    <a:p>
                      <a:r>
                        <a:rPr lang="lt-LT" sz="1200" dirty="0"/>
                        <a:t>6.1. Kliento atsisakymas vertintis.</a:t>
                      </a:r>
                    </a:p>
                    <a:p>
                      <a:r>
                        <a:rPr lang="lt-LT" sz="1200" dirty="0"/>
                        <a:t>6.2. Vertintojų neatvykimas.</a:t>
                      </a:r>
                    </a:p>
                    <a:p>
                      <a:r>
                        <a:rPr lang="lt-LT" sz="1200" dirty="0"/>
                        <a:t>6.3. Internetinio ryšio nebuvimas.</a:t>
                      </a:r>
                    </a:p>
                    <a:p>
                      <a:r>
                        <a:rPr lang="lt-LT" sz="1200" dirty="0"/>
                        <a:t>6.4. Testo</a:t>
                      </a:r>
                      <a:r>
                        <a:rPr lang="lt-LT" sz="1200" baseline="0" dirty="0"/>
                        <a:t> klaidos.</a:t>
                      </a:r>
                      <a:endParaRPr lang="lt-L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94169">
                <a:tc>
                  <a:txBody>
                    <a:bodyPr/>
                    <a:lstStyle/>
                    <a:p>
                      <a:r>
                        <a:rPr lang="lt-LT" sz="1200" dirty="0"/>
                        <a:t>7.1. Kliento atsisakymas įvertinti produktą.</a:t>
                      </a:r>
                    </a:p>
                    <a:p>
                      <a:r>
                        <a:rPr lang="lt-LT" sz="1200" dirty="0"/>
                        <a:t>7.2. Klientas atmestinai vertino produktą.</a:t>
                      </a:r>
                    </a:p>
                    <a:p>
                      <a:r>
                        <a:rPr lang="lt-LT" sz="1200" dirty="0"/>
                        <a:t>7.3. Sudėtinga apklausa.</a:t>
                      </a:r>
                    </a:p>
                    <a:p>
                      <a:r>
                        <a:rPr lang="lt-LT" sz="1200" dirty="0"/>
                        <a:t>7.4. Netinkamas tyrimo metodas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94169">
                <a:tc>
                  <a:txBody>
                    <a:bodyPr/>
                    <a:lstStyle/>
                    <a:p>
                      <a:r>
                        <a:rPr lang="lt-LT" sz="1200" dirty="0"/>
                        <a:t>8.1. Netikėta darbuotojų kaita.</a:t>
                      </a:r>
                    </a:p>
                    <a:p>
                      <a:r>
                        <a:rPr lang="lt-LT" sz="1200" dirty="0"/>
                        <a:t>8.2. Kliento kontaktų ir</a:t>
                      </a:r>
                      <a:r>
                        <a:rPr lang="lt-LT" sz="1200" baseline="0" dirty="0"/>
                        <a:t> duomenų kaita.</a:t>
                      </a:r>
                      <a:endParaRPr lang="lt-L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200" dirty="0"/>
                        <a:t>8.2.</a:t>
                      </a:r>
                      <a:r>
                        <a:rPr lang="lt-LT" sz="1200" baseline="0" dirty="0"/>
                        <a:t> Turėti alternatyvius kliento kontaktus.</a:t>
                      </a:r>
                      <a:endParaRPr lang="lt-LT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56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64774" y="1680519"/>
            <a:ext cx="4039674" cy="89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200" dirty="0">
                <a:solidFill>
                  <a:schemeClr val="tx1"/>
                </a:solidFill>
              </a:rPr>
              <a:t>Kalvystės mokymai mokytojams (4 val. / 1 kart.) </a:t>
            </a:r>
          </a:p>
        </p:txBody>
      </p:sp>
      <p:sp>
        <p:nvSpPr>
          <p:cNvPr id="3" name="Rectangle 13"/>
          <p:cNvSpPr/>
          <p:nvPr/>
        </p:nvSpPr>
        <p:spPr>
          <a:xfrm>
            <a:off x="4340191" y="4332110"/>
            <a:ext cx="4623516" cy="5763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400" dirty="0">
                <a:solidFill>
                  <a:schemeClr val="tx1"/>
                </a:solidFill>
              </a:rPr>
              <a:t>Augalininkystės produktų kokybės tyrimai (2-4 val.)</a:t>
            </a:r>
          </a:p>
        </p:txBody>
      </p:sp>
      <p:sp>
        <p:nvSpPr>
          <p:cNvPr id="4" name="Rectangle 16"/>
          <p:cNvSpPr/>
          <p:nvPr/>
        </p:nvSpPr>
        <p:spPr>
          <a:xfrm>
            <a:off x="4340193" y="1536393"/>
            <a:ext cx="4623516" cy="5353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400" dirty="0">
                <a:solidFill>
                  <a:schemeClr val="tx1"/>
                </a:solidFill>
              </a:rPr>
              <a:t>Biodujų jėgainės veikimo mokymai (4 val.)</a:t>
            </a:r>
          </a:p>
        </p:txBody>
      </p:sp>
      <p:sp>
        <p:nvSpPr>
          <p:cNvPr id="5" name="Rectangle 24"/>
          <p:cNvSpPr/>
          <p:nvPr/>
        </p:nvSpPr>
        <p:spPr>
          <a:xfrm>
            <a:off x="16222" y="104986"/>
            <a:ext cx="8947477" cy="6858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200" b="1" dirty="0">
                <a:solidFill>
                  <a:schemeClr val="tx1"/>
                </a:solidFill>
              </a:rPr>
              <a:t>VERTĖ KLIENTUI (teorinė)</a:t>
            </a:r>
          </a:p>
          <a:p>
            <a:r>
              <a:rPr lang="lt-LT" sz="2200" b="1" dirty="0">
                <a:solidFill>
                  <a:schemeClr val="tx1"/>
                </a:solidFill>
              </a:rPr>
              <a:t>Bendrojo lavinimo mokyklos		Profesinės mokyklos</a:t>
            </a:r>
          </a:p>
        </p:txBody>
      </p:sp>
      <p:sp>
        <p:nvSpPr>
          <p:cNvPr id="6" name="Rectangle 25"/>
          <p:cNvSpPr/>
          <p:nvPr/>
        </p:nvSpPr>
        <p:spPr>
          <a:xfrm>
            <a:off x="46949" y="915771"/>
            <a:ext cx="4058080" cy="6206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200" dirty="0">
                <a:solidFill>
                  <a:schemeClr val="tx1"/>
                </a:solidFill>
              </a:rPr>
              <a:t>Seminaras technologijų mokytojams  (4 val./ </a:t>
            </a:r>
            <a:r>
              <a:rPr lang="lt-LT" sz="1200" dirty="0" err="1">
                <a:solidFill>
                  <a:schemeClr val="tx1"/>
                </a:solidFill>
              </a:rPr>
              <a:t>pusm</a:t>
            </a:r>
            <a:r>
              <a:rPr lang="lt-LT" sz="1200" dirty="0">
                <a:solidFill>
                  <a:schemeClr val="tx1"/>
                </a:solidFill>
              </a:rPr>
              <a:t>.)</a:t>
            </a:r>
          </a:p>
        </p:txBody>
      </p:sp>
      <p:sp>
        <p:nvSpPr>
          <p:cNvPr id="8" name="Rectangle 26"/>
          <p:cNvSpPr/>
          <p:nvPr/>
        </p:nvSpPr>
        <p:spPr>
          <a:xfrm>
            <a:off x="4340193" y="903874"/>
            <a:ext cx="4623516" cy="4884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400" dirty="0">
                <a:solidFill>
                  <a:schemeClr val="tx1"/>
                </a:solidFill>
              </a:rPr>
              <a:t>Kaimo amatų seminaro organizavimas (16 val.)</a:t>
            </a:r>
          </a:p>
        </p:txBody>
      </p:sp>
      <p:sp>
        <p:nvSpPr>
          <p:cNvPr id="9" name="Rectangle 26"/>
          <p:cNvSpPr/>
          <p:nvPr/>
        </p:nvSpPr>
        <p:spPr>
          <a:xfrm>
            <a:off x="94717" y="2787281"/>
            <a:ext cx="4019036" cy="7133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200" dirty="0">
                <a:solidFill>
                  <a:schemeClr val="tx1"/>
                </a:solidFill>
              </a:rPr>
              <a:t>Konkursų organizavimas</a:t>
            </a:r>
          </a:p>
        </p:txBody>
      </p:sp>
      <p:sp>
        <p:nvSpPr>
          <p:cNvPr id="10" name="Rectangle 26"/>
          <p:cNvSpPr/>
          <p:nvPr/>
        </p:nvSpPr>
        <p:spPr>
          <a:xfrm>
            <a:off x="127020" y="3709318"/>
            <a:ext cx="3960618" cy="7228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200" dirty="0">
                <a:solidFill>
                  <a:schemeClr val="tx1"/>
                </a:solidFill>
              </a:rPr>
              <a:t>Vairavimo pamokos mokiniams (8 val. / 12 žm.)</a:t>
            </a:r>
          </a:p>
        </p:txBody>
      </p:sp>
      <p:sp>
        <p:nvSpPr>
          <p:cNvPr id="12" name="Rectangle 26"/>
          <p:cNvSpPr/>
          <p:nvPr/>
        </p:nvSpPr>
        <p:spPr>
          <a:xfrm>
            <a:off x="127021" y="4620305"/>
            <a:ext cx="3978008" cy="17557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200" dirty="0">
                <a:solidFill>
                  <a:schemeClr val="tx1"/>
                </a:solidFill>
              </a:rPr>
              <a:t>Integruotos pamokos (2 val.):</a:t>
            </a:r>
          </a:p>
          <a:p>
            <a:pPr>
              <a:buFont typeface="Arial" pitchFamily="34" charset="0"/>
              <a:buChar char="•"/>
            </a:pPr>
            <a:r>
              <a:rPr lang="lt-LT" sz="1200" dirty="0">
                <a:solidFill>
                  <a:schemeClr val="tx1"/>
                </a:solidFill>
              </a:rPr>
              <a:t> Biologija - agronomija;</a:t>
            </a:r>
          </a:p>
          <a:p>
            <a:pPr>
              <a:buFont typeface="Arial" pitchFamily="34" charset="0"/>
              <a:buChar char="•"/>
            </a:pPr>
            <a:r>
              <a:rPr lang="lt-LT" sz="1200" dirty="0">
                <a:solidFill>
                  <a:schemeClr val="tx1"/>
                </a:solidFill>
              </a:rPr>
              <a:t>Fizika – Atsinaujinantys energijos šaltiniai;</a:t>
            </a:r>
          </a:p>
          <a:p>
            <a:pPr>
              <a:buFont typeface="Arial" pitchFamily="34" charset="0"/>
              <a:buChar char="•"/>
            </a:pPr>
            <a:r>
              <a:rPr lang="lt-LT" sz="1200" dirty="0">
                <a:solidFill>
                  <a:schemeClr val="tx1"/>
                </a:solidFill>
              </a:rPr>
              <a:t>Technologijos – metalo apdirbimas;</a:t>
            </a:r>
          </a:p>
          <a:p>
            <a:pPr>
              <a:buFont typeface="Arial" pitchFamily="34" charset="0"/>
              <a:buChar char="•"/>
            </a:pPr>
            <a:r>
              <a:rPr lang="lt-LT" sz="1200" dirty="0">
                <a:solidFill>
                  <a:schemeClr val="tx1"/>
                </a:solidFill>
              </a:rPr>
              <a:t>Technologijos  - </a:t>
            </a:r>
            <a:r>
              <a:rPr lang="lt-LT" sz="1200" dirty="0" err="1">
                <a:solidFill>
                  <a:schemeClr val="tx1"/>
                </a:solidFill>
              </a:rPr>
              <a:t>stalystė</a:t>
            </a:r>
            <a:r>
              <a:rPr lang="lt-LT" sz="1200" dirty="0">
                <a:solidFill>
                  <a:schemeClr val="tx1"/>
                </a:solidFill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lt-LT" sz="1200" dirty="0">
                <a:solidFill>
                  <a:schemeClr val="tx1"/>
                </a:solidFill>
              </a:rPr>
              <a:t>Gamta ir žmogus – žemdirbystė;</a:t>
            </a:r>
          </a:p>
          <a:p>
            <a:pPr>
              <a:buFont typeface="Arial" pitchFamily="34" charset="0"/>
              <a:buChar char="•"/>
            </a:pPr>
            <a:r>
              <a:rPr lang="lt-LT" sz="1200" dirty="0">
                <a:solidFill>
                  <a:schemeClr val="tx1"/>
                </a:solidFill>
              </a:rPr>
              <a:t>Biologija – gyvulininkystė.</a:t>
            </a:r>
          </a:p>
        </p:txBody>
      </p:sp>
      <p:sp>
        <p:nvSpPr>
          <p:cNvPr id="14" name="Rectangle 26"/>
          <p:cNvSpPr/>
          <p:nvPr/>
        </p:nvSpPr>
        <p:spPr>
          <a:xfrm>
            <a:off x="4340193" y="2175420"/>
            <a:ext cx="4623515" cy="6118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400" dirty="0">
                <a:solidFill>
                  <a:schemeClr val="tx1"/>
                </a:solidFill>
              </a:rPr>
              <a:t>Lauko diena su naujausia Ž. Ū. Technika (8 val.)</a:t>
            </a:r>
          </a:p>
        </p:txBody>
      </p:sp>
      <p:sp>
        <p:nvSpPr>
          <p:cNvPr id="15" name="Rectangle 26"/>
          <p:cNvSpPr/>
          <p:nvPr/>
        </p:nvSpPr>
        <p:spPr>
          <a:xfrm>
            <a:off x="4340193" y="2942246"/>
            <a:ext cx="4623514" cy="5583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400" dirty="0">
                <a:solidFill>
                  <a:schemeClr val="tx1"/>
                </a:solidFill>
              </a:rPr>
              <a:t>Mokymai</a:t>
            </a:r>
            <a:r>
              <a:rPr lang="lt-LT" sz="1400">
                <a:solidFill>
                  <a:schemeClr val="tx1"/>
                </a:solidFill>
              </a:rPr>
              <a:t>: darbas su </a:t>
            </a:r>
            <a:r>
              <a:rPr lang="lt-LT" sz="1400" dirty="0">
                <a:solidFill>
                  <a:schemeClr val="tx1"/>
                </a:solidFill>
              </a:rPr>
              <a:t>Ž. Ū. Technika (16 val.)</a:t>
            </a:r>
          </a:p>
        </p:txBody>
      </p:sp>
      <p:sp>
        <p:nvSpPr>
          <p:cNvPr id="16" name="Rectangle 13"/>
          <p:cNvSpPr/>
          <p:nvPr/>
        </p:nvSpPr>
        <p:spPr>
          <a:xfrm>
            <a:off x="4340184" y="5758250"/>
            <a:ext cx="4623516" cy="9507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400" dirty="0">
                <a:solidFill>
                  <a:schemeClr val="tx1"/>
                </a:solidFill>
              </a:rPr>
              <a:t>Praktiniai mokymai:</a:t>
            </a:r>
          </a:p>
          <a:p>
            <a:pPr>
              <a:buFont typeface="Arial" pitchFamily="34" charset="0"/>
              <a:buChar char="•"/>
            </a:pPr>
            <a:r>
              <a:rPr lang="lt-LT" sz="1400" dirty="0">
                <a:solidFill>
                  <a:schemeClr val="tx1"/>
                </a:solidFill>
              </a:rPr>
              <a:t>Bitininkystė;</a:t>
            </a:r>
          </a:p>
          <a:p>
            <a:pPr>
              <a:buFont typeface="Arial" pitchFamily="34" charset="0"/>
              <a:buChar char="•"/>
            </a:pPr>
            <a:r>
              <a:rPr lang="lt-LT" sz="1400" dirty="0">
                <a:solidFill>
                  <a:schemeClr val="tx1"/>
                </a:solidFill>
              </a:rPr>
              <a:t>Žirgininkystė;</a:t>
            </a:r>
          </a:p>
          <a:p>
            <a:pPr>
              <a:buFont typeface="Arial" pitchFamily="34" charset="0"/>
              <a:buChar char="•"/>
            </a:pPr>
            <a:r>
              <a:rPr lang="lt-LT" sz="1400" dirty="0">
                <a:solidFill>
                  <a:schemeClr val="tx1"/>
                </a:solidFill>
              </a:rPr>
              <a:t>Gyvulininkystė.</a:t>
            </a:r>
          </a:p>
        </p:txBody>
      </p:sp>
      <p:sp>
        <p:nvSpPr>
          <p:cNvPr id="17" name="Rectangle 26"/>
          <p:cNvSpPr/>
          <p:nvPr/>
        </p:nvSpPr>
        <p:spPr>
          <a:xfrm>
            <a:off x="4340193" y="3608173"/>
            <a:ext cx="4623514" cy="5583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400" dirty="0">
                <a:solidFill>
                  <a:schemeClr val="tx1"/>
                </a:solidFill>
              </a:rPr>
              <a:t>Mokymai su moderniais traktoriais</a:t>
            </a:r>
          </a:p>
        </p:txBody>
      </p:sp>
      <p:sp>
        <p:nvSpPr>
          <p:cNvPr id="18" name="Rectangle 26"/>
          <p:cNvSpPr/>
          <p:nvPr/>
        </p:nvSpPr>
        <p:spPr>
          <a:xfrm>
            <a:off x="4340191" y="5055697"/>
            <a:ext cx="4623514" cy="5583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400" dirty="0">
                <a:solidFill>
                  <a:schemeClr val="tx1"/>
                </a:solidFill>
              </a:rPr>
              <a:t>Grūdų valymas, džiovinimas, sandėliavimas (8 val.)</a:t>
            </a:r>
          </a:p>
        </p:txBody>
      </p:sp>
    </p:spTree>
    <p:extLst>
      <p:ext uri="{BB962C8B-B14F-4D97-AF65-F5344CB8AC3E}">
        <p14:creationId xmlns:p14="http://schemas.microsoft.com/office/powerpoint/2010/main" val="2087463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113123" y="1984152"/>
            <a:ext cx="4039674" cy="9166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400" dirty="0">
                <a:solidFill>
                  <a:schemeClr val="tx1"/>
                </a:solidFill>
              </a:rPr>
              <a:t>Brandos darbo tiriamoji dalis</a:t>
            </a:r>
          </a:p>
        </p:txBody>
      </p:sp>
      <p:sp>
        <p:nvSpPr>
          <p:cNvPr id="4" name="Rectangle 16"/>
          <p:cNvSpPr/>
          <p:nvPr/>
        </p:nvSpPr>
        <p:spPr>
          <a:xfrm>
            <a:off x="4340191" y="1762897"/>
            <a:ext cx="4623516" cy="6795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400" dirty="0">
                <a:solidFill>
                  <a:schemeClr val="tx1"/>
                </a:solidFill>
              </a:rPr>
              <a:t>Ugdymas karjerai</a:t>
            </a:r>
          </a:p>
        </p:txBody>
      </p:sp>
      <p:sp>
        <p:nvSpPr>
          <p:cNvPr id="5" name="Rectangle 24"/>
          <p:cNvSpPr/>
          <p:nvPr/>
        </p:nvSpPr>
        <p:spPr>
          <a:xfrm>
            <a:off x="16222" y="104985"/>
            <a:ext cx="9127778" cy="6776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b="1" dirty="0">
                <a:solidFill>
                  <a:schemeClr val="tx1"/>
                </a:solidFill>
              </a:rPr>
              <a:t>VERTĖ KLIENTUI</a:t>
            </a:r>
          </a:p>
          <a:p>
            <a:pPr algn="ctr"/>
            <a:r>
              <a:rPr lang="lt-LT" sz="2400" b="1" dirty="0">
                <a:solidFill>
                  <a:schemeClr val="tx1"/>
                </a:solidFill>
              </a:rPr>
              <a:t>Bendrojo lavinimo mokyklos</a:t>
            </a:r>
          </a:p>
        </p:txBody>
      </p:sp>
      <p:sp>
        <p:nvSpPr>
          <p:cNvPr id="6" name="Rectangle 25"/>
          <p:cNvSpPr/>
          <p:nvPr/>
        </p:nvSpPr>
        <p:spPr>
          <a:xfrm>
            <a:off x="113123" y="1112109"/>
            <a:ext cx="4058080" cy="764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400" dirty="0">
                <a:solidFill>
                  <a:schemeClr val="tx1"/>
                </a:solidFill>
              </a:rPr>
              <a:t>Technologijų pamokos (6 val./ </a:t>
            </a:r>
            <a:r>
              <a:rPr lang="lt-LT" sz="1400" dirty="0" err="1">
                <a:solidFill>
                  <a:schemeClr val="tx1"/>
                </a:solidFill>
              </a:rPr>
              <a:t>pusm</a:t>
            </a:r>
            <a:r>
              <a:rPr lang="lt-LT" sz="1400" dirty="0">
                <a:solidFill>
                  <a:schemeClr val="tx1"/>
                </a:solidFill>
              </a:rPr>
              <a:t>.)</a:t>
            </a:r>
          </a:p>
        </p:txBody>
      </p:sp>
      <p:sp>
        <p:nvSpPr>
          <p:cNvPr id="8" name="Rectangle 26"/>
          <p:cNvSpPr/>
          <p:nvPr/>
        </p:nvSpPr>
        <p:spPr>
          <a:xfrm>
            <a:off x="4340191" y="1009195"/>
            <a:ext cx="4623516" cy="6369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400" dirty="0">
                <a:solidFill>
                  <a:schemeClr val="tx1"/>
                </a:solidFill>
              </a:rPr>
              <a:t>STEAM (AEŠ)</a:t>
            </a:r>
          </a:p>
        </p:txBody>
      </p:sp>
      <p:sp>
        <p:nvSpPr>
          <p:cNvPr id="9" name="Rectangle 26"/>
          <p:cNvSpPr/>
          <p:nvPr/>
        </p:nvSpPr>
        <p:spPr>
          <a:xfrm>
            <a:off x="133761" y="3021758"/>
            <a:ext cx="4019036" cy="8703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400" dirty="0">
                <a:solidFill>
                  <a:schemeClr val="tx1"/>
                </a:solidFill>
              </a:rPr>
              <a:t>Technologijų egzaminas</a:t>
            </a:r>
          </a:p>
        </p:txBody>
      </p:sp>
      <p:sp>
        <p:nvSpPr>
          <p:cNvPr id="10" name="Rectangle 26"/>
          <p:cNvSpPr/>
          <p:nvPr/>
        </p:nvSpPr>
        <p:spPr>
          <a:xfrm>
            <a:off x="113123" y="3989404"/>
            <a:ext cx="4039674" cy="9780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400" dirty="0">
                <a:solidFill>
                  <a:schemeClr val="tx1"/>
                </a:solidFill>
              </a:rPr>
              <a:t>Projektiniai darbai (AEŠ)</a:t>
            </a:r>
          </a:p>
        </p:txBody>
      </p:sp>
      <p:sp>
        <p:nvSpPr>
          <p:cNvPr id="12" name="Rectangle 26"/>
          <p:cNvSpPr/>
          <p:nvPr/>
        </p:nvSpPr>
        <p:spPr>
          <a:xfrm>
            <a:off x="135745" y="5090984"/>
            <a:ext cx="3978008" cy="12027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400" dirty="0">
                <a:solidFill>
                  <a:schemeClr val="tx1"/>
                </a:solidFill>
              </a:rPr>
              <a:t>Integruotos pamokos (4x2 val./ </a:t>
            </a:r>
            <a:r>
              <a:rPr lang="lt-LT" sz="1400" dirty="0" err="1">
                <a:solidFill>
                  <a:schemeClr val="tx1"/>
                </a:solidFill>
              </a:rPr>
              <a:t>pusm</a:t>
            </a:r>
            <a:r>
              <a:rPr lang="lt-LT" sz="1400" dirty="0">
                <a:solidFill>
                  <a:schemeClr val="tx1"/>
                </a:solidFill>
              </a:rPr>
              <a:t>):</a:t>
            </a:r>
          </a:p>
          <a:p>
            <a:r>
              <a:rPr lang="lt-LT" sz="1400" dirty="0">
                <a:solidFill>
                  <a:schemeClr val="tx1"/>
                </a:solidFill>
              </a:rPr>
              <a:t>(gamtos mokslai)</a:t>
            </a:r>
          </a:p>
        </p:txBody>
      </p:sp>
      <p:sp>
        <p:nvSpPr>
          <p:cNvPr id="14" name="Rectangle 26"/>
          <p:cNvSpPr/>
          <p:nvPr/>
        </p:nvSpPr>
        <p:spPr>
          <a:xfrm>
            <a:off x="4340181" y="2571335"/>
            <a:ext cx="4623515" cy="7155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400" dirty="0">
                <a:solidFill>
                  <a:schemeClr val="tx1"/>
                </a:solidFill>
              </a:rPr>
              <a:t>Amatų dirbtuvės</a:t>
            </a:r>
          </a:p>
        </p:txBody>
      </p:sp>
      <p:sp>
        <p:nvSpPr>
          <p:cNvPr id="15" name="Rectangle 26"/>
          <p:cNvSpPr/>
          <p:nvPr/>
        </p:nvSpPr>
        <p:spPr>
          <a:xfrm>
            <a:off x="4340191" y="3456918"/>
            <a:ext cx="4623514" cy="6695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400" dirty="0">
                <a:solidFill>
                  <a:schemeClr val="tx1"/>
                </a:solidFill>
              </a:rPr>
              <a:t>Techniniai būreliai (vairavimas)</a:t>
            </a:r>
          </a:p>
        </p:txBody>
      </p:sp>
      <p:sp>
        <p:nvSpPr>
          <p:cNvPr id="17" name="Rectangle 26"/>
          <p:cNvSpPr/>
          <p:nvPr/>
        </p:nvSpPr>
        <p:spPr>
          <a:xfrm>
            <a:off x="4340191" y="4300151"/>
            <a:ext cx="4623514" cy="6672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400" dirty="0">
                <a:solidFill>
                  <a:schemeClr val="tx1"/>
                </a:solidFill>
              </a:rPr>
              <a:t>Darbuotojų/ mokytojų mokymai (6 val./ m.)</a:t>
            </a:r>
          </a:p>
        </p:txBody>
      </p:sp>
    </p:spTree>
    <p:extLst>
      <p:ext uri="{BB962C8B-B14F-4D97-AF65-F5344CB8AC3E}">
        <p14:creationId xmlns:p14="http://schemas.microsoft.com/office/powerpoint/2010/main" val="683567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/>
          <p:nvPr/>
        </p:nvSpPr>
        <p:spPr>
          <a:xfrm>
            <a:off x="130651" y="4539436"/>
            <a:ext cx="8833046" cy="4279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400" dirty="0">
                <a:solidFill>
                  <a:schemeClr val="tx1"/>
                </a:solidFill>
              </a:rPr>
              <a:t>Pieno tyrimų mokymai (4 val.)</a:t>
            </a:r>
          </a:p>
        </p:txBody>
      </p:sp>
      <p:sp>
        <p:nvSpPr>
          <p:cNvPr id="4" name="Rectangle 16"/>
          <p:cNvSpPr/>
          <p:nvPr/>
        </p:nvSpPr>
        <p:spPr>
          <a:xfrm>
            <a:off x="130649" y="2810360"/>
            <a:ext cx="8833048" cy="5353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400" dirty="0">
                <a:solidFill>
                  <a:schemeClr val="tx1"/>
                </a:solidFill>
              </a:rPr>
              <a:t>Supažindinimas su alternatyvios energijos šaltiniais, įrenginių priežiūra bei valdymu.  (8 val.)</a:t>
            </a:r>
          </a:p>
        </p:txBody>
      </p:sp>
      <p:sp>
        <p:nvSpPr>
          <p:cNvPr id="5" name="Rectangle 24"/>
          <p:cNvSpPr/>
          <p:nvPr/>
        </p:nvSpPr>
        <p:spPr>
          <a:xfrm>
            <a:off x="16222" y="104986"/>
            <a:ext cx="9127778" cy="6504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200" b="1" dirty="0">
                <a:solidFill>
                  <a:schemeClr val="tx1"/>
                </a:solidFill>
              </a:rPr>
              <a:t>VERTĖ KLIENTUI</a:t>
            </a:r>
          </a:p>
          <a:p>
            <a:pPr algn="ctr"/>
            <a:r>
              <a:rPr lang="lt-LT" sz="2200" b="1" dirty="0">
                <a:solidFill>
                  <a:schemeClr val="tx1"/>
                </a:solidFill>
              </a:rPr>
              <a:t>Profesinės mokyklos (ŠPRC, UTVM, ZŽŪM)</a:t>
            </a:r>
          </a:p>
        </p:txBody>
      </p:sp>
      <p:sp>
        <p:nvSpPr>
          <p:cNvPr id="8" name="Rectangle 26"/>
          <p:cNvSpPr/>
          <p:nvPr/>
        </p:nvSpPr>
        <p:spPr>
          <a:xfrm>
            <a:off x="130648" y="999674"/>
            <a:ext cx="8833049" cy="16798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400" dirty="0">
                <a:solidFill>
                  <a:schemeClr val="tx1"/>
                </a:solidFill>
              </a:rPr>
              <a:t>Praktiniai mokymai su naujausia ž. ū. technika (16 val.):</a:t>
            </a:r>
          </a:p>
          <a:p>
            <a:pPr lvl="1">
              <a:buFont typeface="Arial" pitchFamily="34" charset="0"/>
              <a:buChar char="•"/>
            </a:pPr>
            <a:r>
              <a:rPr lang="lt-LT" sz="1400" dirty="0">
                <a:solidFill>
                  <a:schemeClr val="tx1"/>
                </a:solidFill>
              </a:rPr>
              <a:t>TR2 kategorijos traktorių vairavimas;</a:t>
            </a:r>
          </a:p>
          <a:p>
            <a:pPr lvl="1">
              <a:buFont typeface="Arial" pitchFamily="34" charset="0"/>
              <a:buChar char="•"/>
            </a:pPr>
            <a:r>
              <a:rPr lang="lt-LT" sz="1400" dirty="0">
                <a:solidFill>
                  <a:schemeClr val="tx1"/>
                </a:solidFill>
              </a:rPr>
              <a:t>TR2 kategorijos traktorių su padargais vairavimas;</a:t>
            </a:r>
          </a:p>
          <a:p>
            <a:pPr lvl="1">
              <a:buFont typeface="Arial" pitchFamily="34" charset="0"/>
              <a:buChar char="•"/>
            </a:pPr>
            <a:r>
              <a:rPr lang="lt-LT" sz="1400" dirty="0">
                <a:solidFill>
                  <a:schemeClr val="tx1"/>
                </a:solidFill>
              </a:rPr>
              <a:t>SZ kategorijos mašinų vairavimas;</a:t>
            </a:r>
          </a:p>
          <a:p>
            <a:pPr lvl="1">
              <a:buFont typeface="Arial" pitchFamily="34" charset="0"/>
              <a:buChar char="•"/>
            </a:pPr>
            <a:r>
              <a:rPr lang="lt-LT" sz="1400" dirty="0">
                <a:solidFill>
                  <a:schemeClr val="tx1"/>
                </a:solidFill>
              </a:rPr>
              <a:t>Naujausios ž. ū. Techniko priežiūra ir remontas.</a:t>
            </a:r>
          </a:p>
        </p:txBody>
      </p:sp>
      <p:sp>
        <p:nvSpPr>
          <p:cNvPr id="16" name="Rectangle 13"/>
          <p:cNvSpPr/>
          <p:nvPr/>
        </p:nvSpPr>
        <p:spPr>
          <a:xfrm>
            <a:off x="130648" y="5115697"/>
            <a:ext cx="8833046" cy="6566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400" dirty="0">
                <a:solidFill>
                  <a:schemeClr val="tx1"/>
                </a:solidFill>
              </a:rPr>
              <a:t>Praktiniai įrenginių valdymo mokymai mokomojoje fermoje  (4 val.). </a:t>
            </a:r>
          </a:p>
        </p:txBody>
      </p:sp>
      <p:sp>
        <p:nvSpPr>
          <p:cNvPr id="18" name="Rectangle 26"/>
          <p:cNvSpPr/>
          <p:nvPr/>
        </p:nvSpPr>
        <p:spPr>
          <a:xfrm>
            <a:off x="130651" y="3585639"/>
            <a:ext cx="8833046" cy="813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400" dirty="0">
                <a:solidFill>
                  <a:schemeClr val="tx1"/>
                </a:solidFill>
              </a:rPr>
              <a:t>Grūdų valymas, džiovinimas, sandėliavimas (8 val.):</a:t>
            </a:r>
          </a:p>
          <a:p>
            <a:pPr lvl="1">
              <a:buFont typeface="Arial" pitchFamily="34" charset="0"/>
              <a:buChar char="•"/>
            </a:pPr>
            <a:r>
              <a:rPr lang="lt-LT" sz="1400" dirty="0">
                <a:solidFill>
                  <a:schemeClr val="tx1"/>
                </a:solidFill>
              </a:rPr>
              <a:t>Grūdų kokybės tyrimų mokymai (4 val.);</a:t>
            </a:r>
          </a:p>
          <a:p>
            <a:pPr lvl="1">
              <a:buFont typeface="Arial" pitchFamily="34" charset="0"/>
              <a:buChar char="•"/>
            </a:pPr>
            <a:r>
              <a:rPr lang="lt-LT" sz="1400" dirty="0">
                <a:solidFill>
                  <a:schemeClr val="tx1"/>
                </a:solidFill>
              </a:rPr>
              <a:t>Sandėlių įrengimai ir valdymas (4 val.).</a:t>
            </a:r>
          </a:p>
        </p:txBody>
      </p:sp>
      <p:sp>
        <p:nvSpPr>
          <p:cNvPr id="19" name="Rectangle 13"/>
          <p:cNvSpPr/>
          <p:nvPr/>
        </p:nvSpPr>
        <p:spPr>
          <a:xfrm>
            <a:off x="130653" y="5939481"/>
            <a:ext cx="8833046" cy="6566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400" dirty="0">
                <a:solidFill>
                  <a:schemeClr val="tx1"/>
                </a:solidFill>
              </a:rPr>
              <a:t>Bitininkystės pradmenys (4 - 8 val.). </a:t>
            </a:r>
          </a:p>
        </p:txBody>
      </p:sp>
    </p:spTree>
    <p:extLst>
      <p:ext uri="{BB962C8B-B14F-4D97-AF65-F5344CB8AC3E}">
        <p14:creationId xmlns:p14="http://schemas.microsoft.com/office/powerpoint/2010/main" val="683567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/>
          <p:nvPr/>
        </p:nvSpPr>
        <p:spPr>
          <a:xfrm>
            <a:off x="271848" y="988699"/>
            <a:ext cx="8575589" cy="5353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400" dirty="0">
                <a:solidFill>
                  <a:schemeClr val="tx1"/>
                </a:solidFill>
              </a:rPr>
              <a:t>Praktiniai darbai ( 8 val.).</a:t>
            </a:r>
          </a:p>
        </p:txBody>
      </p:sp>
      <p:sp>
        <p:nvSpPr>
          <p:cNvPr id="5" name="Rectangle 24"/>
          <p:cNvSpPr/>
          <p:nvPr/>
        </p:nvSpPr>
        <p:spPr>
          <a:xfrm>
            <a:off x="16222" y="104986"/>
            <a:ext cx="8947477" cy="5694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200" b="1" dirty="0">
                <a:solidFill>
                  <a:schemeClr val="tx1"/>
                </a:solidFill>
              </a:rPr>
              <a:t>VERTĖ KLIENTUI</a:t>
            </a:r>
          </a:p>
          <a:p>
            <a:pPr algn="ctr"/>
            <a:r>
              <a:rPr lang="lt-LT" sz="2200" b="1" dirty="0">
                <a:solidFill>
                  <a:schemeClr val="tx1"/>
                </a:solidFill>
              </a:rPr>
              <a:t>Utenos kolegija</a:t>
            </a:r>
          </a:p>
        </p:txBody>
      </p:sp>
      <p:sp>
        <p:nvSpPr>
          <p:cNvPr id="19" name="Rectangle 16"/>
          <p:cNvSpPr/>
          <p:nvPr/>
        </p:nvSpPr>
        <p:spPr>
          <a:xfrm>
            <a:off x="271848" y="1676401"/>
            <a:ext cx="8575589" cy="5353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400" dirty="0">
                <a:solidFill>
                  <a:schemeClr val="tx1"/>
                </a:solidFill>
              </a:rPr>
              <a:t>Moksliniai praktiniai tyrimai ( 10 - 20 val.).</a:t>
            </a:r>
          </a:p>
        </p:txBody>
      </p:sp>
      <p:sp>
        <p:nvSpPr>
          <p:cNvPr id="20" name="Rectangle 16"/>
          <p:cNvSpPr/>
          <p:nvPr/>
        </p:nvSpPr>
        <p:spPr>
          <a:xfrm>
            <a:off x="271848" y="2393251"/>
            <a:ext cx="8575589" cy="5353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400" dirty="0">
                <a:solidFill>
                  <a:schemeClr val="tx1"/>
                </a:solidFill>
              </a:rPr>
              <a:t>Užsakomieji tyrimai (kursiniai, baigiamieji darbai).</a:t>
            </a:r>
          </a:p>
        </p:txBody>
      </p:sp>
      <p:sp>
        <p:nvSpPr>
          <p:cNvPr id="21" name="Rectangle 16"/>
          <p:cNvSpPr/>
          <p:nvPr/>
        </p:nvSpPr>
        <p:spPr>
          <a:xfrm>
            <a:off x="271848" y="3167606"/>
            <a:ext cx="8575589" cy="5353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400" dirty="0">
                <a:solidFill>
                  <a:schemeClr val="tx1"/>
                </a:solidFill>
              </a:rPr>
              <a:t>Naujų studijų programų kūrimas.</a:t>
            </a:r>
          </a:p>
        </p:txBody>
      </p:sp>
      <p:sp>
        <p:nvSpPr>
          <p:cNvPr id="22" name="Rectangle 16"/>
          <p:cNvSpPr/>
          <p:nvPr/>
        </p:nvSpPr>
        <p:spPr>
          <a:xfrm>
            <a:off x="271848" y="3859584"/>
            <a:ext cx="8575589" cy="5353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400" dirty="0">
                <a:solidFill>
                  <a:schemeClr val="tx1"/>
                </a:solidFill>
              </a:rPr>
              <a:t>Praktinės kvalifikacijos kėlimas dėstytojams.</a:t>
            </a:r>
          </a:p>
        </p:txBody>
      </p:sp>
      <p:sp>
        <p:nvSpPr>
          <p:cNvPr id="23" name="Rectangle 16"/>
          <p:cNvSpPr/>
          <p:nvPr/>
        </p:nvSpPr>
        <p:spPr>
          <a:xfrm>
            <a:off x="271848" y="4625703"/>
            <a:ext cx="8575589" cy="5353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400" dirty="0">
                <a:solidFill>
                  <a:schemeClr val="tx1"/>
                </a:solidFill>
              </a:rPr>
              <a:t>Ugdymas karjerai.</a:t>
            </a:r>
          </a:p>
        </p:txBody>
      </p:sp>
    </p:spTree>
    <p:extLst>
      <p:ext uri="{BB962C8B-B14F-4D97-AF65-F5344CB8AC3E}">
        <p14:creationId xmlns:p14="http://schemas.microsoft.com/office/powerpoint/2010/main" val="683567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/>
          <p:nvPr/>
        </p:nvSpPr>
        <p:spPr>
          <a:xfrm>
            <a:off x="271847" y="832022"/>
            <a:ext cx="7051591" cy="19853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400" dirty="0">
                <a:solidFill>
                  <a:schemeClr val="tx1"/>
                </a:solidFill>
              </a:rPr>
              <a:t>Praktiniai mokymai (su galimybe gauti kvalifikacijos tobulinimo pažymėjimą):</a:t>
            </a:r>
          </a:p>
          <a:p>
            <a:pPr>
              <a:buFont typeface="Arial" pitchFamily="34" charset="0"/>
              <a:buChar char="•"/>
            </a:pPr>
            <a:r>
              <a:rPr lang="lt-LT" sz="1400" dirty="0">
                <a:solidFill>
                  <a:schemeClr val="tx1"/>
                </a:solidFill>
              </a:rPr>
              <a:t> Buhalterinė apskaita - 40 val., 16 val.;</a:t>
            </a:r>
          </a:p>
          <a:p>
            <a:pPr>
              <a:buFont typeface="Arial" pitchFamily="34" charset="0"/>
              <a:buChar char="•"/>
            </a:pPr>
            <a:r>
              <a:rPr lang="lt-LT" sz="1400" dirty="0">
                <a:solidFill>
                  <a:schemeClr val="tx1"/>
                </a:solidFill>
              </a:rPr>
              <a:t> Darbas su ž. ū. technika - 2 val.;</a:t>
            </a:r>
          </a:p>
          <a:p>
            <a:pPr>
              <a:buFont typeface="Arial" pitchFamily="34" charset="0"/>
              <a:buChar char="•"/>
            </a:pPr>
            <a:r>
              <a:rPr lang="lt-LT" sz="1400" dirty="0">
                <a:solidFill>
                  <a:schemeClr val="tx1"/>
                </a:solidFill>
              </a:rPr>
              <a:t> Sezoniniai darbai (sėja, derliaus nuėmimas ir kt. – 6 val.;</a:t>
            </a:r>
          </a:p>
          <a:p>
            <a:pPr>
              <a:buFont typeface="Arial" pitchFamily="34" charset="0"/>
              <a:buChar char="•"/>
            </a:pPr>
            <a:r>
              <a:rPr lang="lt-LT" sz="1400" dirty="0">
                <a:solidFill>
                  <a:schemeClr val="tx1"/>
                </a:solidFill>
              </a:rPr>
              <a:t> Ž. ū. Produkcijos sandėliavimas – 4 val.;</a:t>
            </a:r>
          </a:p>
          <a:p>
            <a:pPr>
              <a:buFont typeface="Arial" pitchFamily="34" charset="0"/>
              <a:buChar char="•"/>
            </a:pPr>
            <a:r>
              <a:rPr lang="lt-LT" sz="1400" dirty="0">
                <a:solidFill>
                  <a:schemeClr val="tx1"/>
                </a:solidFill>
              </a:rPr>
              <a:t> Artojų paruošimas varžyboms – 4 val.;</a:t>
            </a:r>
          </a:p>
          <a:p>
            <a:pPr>
              <a:buFont typeface="Arial" pitchFamily="34" charset="0"/>
              <a:buChar char="•"/>
            </a:pPr>
            <a:r>
              <a:rPr lang="lt-LT" sz="1400" dirty="0">
                <a:solidFill>
                  <a:schemeClr val="tx1"/>
                </a:solidFill>
              </a:rPr>
              <a:t> Verslo plano rengimas ir paraiškų pildymas – 4-8 val.;</a:t>
            </a:r>
          </a:p>
          <a:p>
            <a:pPr>
              <a:buFont typeface="Arial" pitchFamily="34" charset="0"/>
              <a:buChar char="•"/>
            </a:pPr>
            <a:r>
              <a:rPr lang="lt-LT" sz="1400" dirty="0">
                <a:solidFill>
                  <a:schemeClr val="tx1"/>
                </a:solidFill>
              </a:rPr>
              <a:t> Praktinių įgūdžių tobulinimas su naujesne technika – 12 val.;</a:t>
            </a:r>
          </a:p>
          <a:p>
            <a:pPr>
              <a:buFont typeface="Arial" pitchFamily="34" charset="0"/>
              <a:buChar char="•"/>
            </a:pPr>
            <a:r>
              <a:rPr lang="lt-LT" sz="1400" dirty="0">
                <a:solidFill>
                  <a:schemeClr val="tx1"/>
                </a:solidFill>
              </a:rPr>
              <a:t>Lauko diena – 6 val.</a:t>
            </a:r>
          </a:p>
        </p:txBody>
      </p:sp>
      <p:sp>
        <p:nvSpPr>
          <p:cNvPr id="5" name="Rectangle 24"/>
          <p:cNvSpPr/>
          <p:nvPr/>
        </p:nvSpPr>
        <p:spPr>
          <a:xfrm>
            <a:off x="16222" y="104986"/>
            <a:ext cx="8947477" cy="5694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200" b="1" dirty="0">
                <a:solidFill>
                  <a:schemeClr val="tx1"/>
                </a:solidFill>
              </a:rPr>
              <a:t>VERTĖ KLIENTUI</a:t>
            </a:r>
          </a:p>
          <a:p>
            <a:pPr algn="ctr"/>
            <a:r>
              <a:rPr lang="lt-LT" sz="2200" b="1" dirty="0">
                <a:solidFill>
                  <a:schemeClr val="tx1"/>
                </a:solidFill>
              </a:rPr>
              <a:t>Ž. Ū. Bendrovės/ Ūkininkai</a:t>
            </a:r>
          </a:p>
        </p:txBody>
      </p:sp>
      <p:sp>
        <p:nvSpPr>
          <p:cNvPr id="19" name="Rectangle 16"/>
          <p:cNvSpPr/>
          <p:nvPr/>
        </p:nvSpPr>
        <p:spPr>
          <a:xfrm>
            <a:off x="271848" y="3031524"/>
            <a:ext cx="7051590" cy="12851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400" dirty="0">
                <a:solidFill>
                  <a:schemeClr val="tx1"/>
                </a:solidFill>
              </a:rPr>
              <a:t>Pristatymai:</a:t>
            </a:r>
          </a:p>
          <a:p>
            <a:pPr>
              <a:buFont typeface="Arial" pitchFamily="34" charset="0"/>
              <a:buChar char="•"/>
            </a:pPr>
            <a:r>
              <a:rPr lang="lt-LT" sz="1400" dirty="0">
                <a:solidFill>
                  <a:schemeClr val="tx1"/>
                </a:solidFill>
              </a:rPr>
              <a:t> ES programų (su demonstracija) – 6 val.;</a:t>
            </a:r>
          </a:p>
          <a:p>
            <a:pPr>
              <a:buFont typeface="Arial" pitchFamily="34" charset="0"/>
              <a:buChar char="•"/>
            </a:pPr>
            <a:r>
              <a:rPr lang="lt-LT" sz="1400" dirty="0">
                <a:solidFill>
                  <a:schemeClr val="tx1"/>
                </a:solidFill>
              </a:rPr>
              <a:t> Naujausių technologijų gyvulininkystės ir augalininkystės srityse (švenčių metu) – 8 val.;</a:t>
            </a:r>
          </a:p>
          <a:p>
            <a:pPr>
              <a:buFont typeface="Arial" pitchFamily="34" charset="0"/>
              <a:buChar char="•"/>
            </a:pPr>
            <a:r>
              <a:rPr lang="lt-LT" sz="1400" dirty="0">
                <a:solidFill>
                  <a:schemeClr val="tx1"/>
                </a:solidFill>
              </a:rPr>
              <a:t> Komunikacijos problemų sprendimai – 16 val.;</a:t>
            </a:r>
          </a:p>
        </p:txBody>
      </p:sp>
      <p:sp>
        <p:nvSpPr>
          <p:cNvPr id="20" name="Rectangle 16"/>
          <p:cNvSpPr/>
          <p:nvPr/>
        </p:nvSpPr>
        <p:spPr>
          <a:xfrm>
            <a:off x="271848" y="5222789"/>
            <a:ext cx="7051590" cy="5353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400" dirty="0">
                <a:solidFill>
                  <a:schemeClr val="tx1"/>
                </a:solidFill>
              </a:rPr>
              <a:t>Kompetentingų ir atsakingų darbuotojų paruošimas gyvulių priežiūros darbams – 3 sav.</a:t>
            </a:r>
          </a:p>
        </p:txBody>
      </p:sp>
      <p:sp>
        <p:nvSpPr>
          <p:cNvPr id="23" name="Rectangle 16"/>
          <p:cNvSpPr/>
          <p:nvPr/>
        </p:nvSpPr>
        <p:spPr>
          <a:xfrm>
            <a:off x="271848" y="5955957"/>
            <a:ext cx="4053017" cy="700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400" dirty="0">
                <a:solidFill>
                  <a:schemeClr val="tx1"/>
                </a:solidFill>
              </a:rPr>
              <a:t>Užsakomieji tyrimai:</a:t>
            </a:r>
          </a:p>
          <a:p>
            <a:pPr>
              <a:buFont typeface="Arial" pitchFamily="34" charset="0"/>
              <a:buChar char="•"/>
            </a:pPr>
            <a:r>
              <a:rPr lang="lt-LT" sz="1400" dirty="0">
                <a:solidFill>
                  <a:schemeClr val="tx1"/>
                </a:solidFill>
              </a:rPr>
              <a:t> Ž. ū. produkcijos kokybės tyrimai;</a:t>
            </a:r>
          </a:p>
          <a:p>
            <a:pPr>
              <a:buFont typeface="Arial" pitchFamily="34" charset="0"/>
              <a:buChar char="•"/>
            </a:pPr>
            <a:r>
              <a:rPr lang="lt-LT" sz="1400" dirty="0">
                <a:solidFill>
                  <a:schemeClr val="tx1"/>
                </a:solidFill>
              </a:rPr>
              <a:t> Rinkos tyrimai verslo plėtrai.</a:t>
            </a:r>
          </a:p>
        </p:txBody>
      </p:sp>
      <p:sp>
        <p:nvSpPr>
          <p:cNvPr id="9" name="Rectangle 16"/>
          <p:cNvSpPr/>
          <p:nvPr/>
        </p:nvSpPr>
        <p:spPr>
          <a:xfrm>
            <a:off x="271848" y="4514335"/>
            <a:ext cx="7051590" cy="5353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400" dirty="0">
                <a:solidFill>
                  <a:schemeClr val="tx1"/>
                </a:solidFill>
              </a:rPr>
              <a:t>Studentų praktiniai mokymai ūkininko laukuose (arimo darbai ir kt.) – 16 val.</a:t>
            </a:r>
          </a:p>
        </p:txBody>
      </p:sp>
    </p:spTree>
    <p:extLst>
      <p:ext uri="{BB962C8B-B14F-4D97-AF65-F5344CB8AC3E}">
        <p14:creationId xmlns:p14="http://schemas.microsoft.com/office/powerpoint/2010/main" val="683567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182102" y="1058598"/>
            <a:ext cx="8781597" cy="63015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200" dirty="0">
                <a:solidFill>
                  <a:schemeClr val="tx1"/>
                </a:solidFill>
              </a:rPr>
              <a:t>1. MOKINIŲ apklausa, ž. ū. veiklų pristatymas ir t.t.</a:t>
            </a:r>
          </a:p>
        </p:txBody>
      </p:sp>
      <p:sp>
        <p:nvSpPr>
          <p:cNvPr id="5" name="Rectangle 24"/>
          <p:cNvSpPr/>
          <p:nvPr/>
        </p:nvSpPr>
        <p:spPr>
          <a:xfrm>
            <a:off x="16222" y="104985"/>
            <a:ext cx="9127778" cy="78470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000" b="1" dirty="0">
                <a:solidFill>
                  <a:schemeClr val="tx1"/>
                </a:solidFill>
              </a:rPr>
              <a:t>VEIKLOS</a:t>
            </a:r>
          </a:p>
          <a:p>
            <a:pPr algn="ctr"/>
            <a:r>
              <a:rPr lang="lt-LT" sz="2000" b="1" dirty="0">
                <a:solidFill>
                  <a:schemeClr val="tx1"/>
                </a:solidFill>
              </a:rPr>
              <a:t>Technologijų pamokos (Bendrojo ugdymo mokykloms) </a:t>
            </a:r>
          </a:p>
        </p:txBody>
      </p:sp>
      <p:sp>
        <p:nvSpPr>
          <p:cNvPr id="17" name="Rectangle 6"/>
          <p:cNvSpPr/>
          <p:nvPr/>
        </p:nvSpPr>
        <p:spPr>
          <a:xfrm>
            <a:off x="182102" y="1808206"/>
            <a:ext cx="8781597" cy="63015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200" dirty="0">
                <a:solidFill>
                  <a:schemeClr val="tx1"/>
                </a:solidFill>
              </a:rPr>
              <a:t>2. PROGRAMOS sukūrimas (6 val.).</a:t>
            </a:r>
          </a:p>
        </p:txBody>
      </p:sp>
      <p:sp>
        <p:nvSpPr>
          <p:cNvPr id="18" name="Rectangle 6"/>
          <p:cNvSpPr/>
          <p:nvPr/>
        </p:nvSpPr>
        <p:spPr>
          <a:xfrm>
            <a:off x="182102" y="2557884"/>
            <a:ext cx="8781597" cy="63015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200" dirty="0">
                <a:solidFill>
                  <a:schemeClr val="tx1"/>
                </a:solidFill>
              </a:rPr>
              <a:t>3. SUTARTIS su mokykla dėl programos.</a:t>
            </a:r>
          </a:p>
        </p:txBody>
      </p:sp>
      <p:sp>
        <p:nvSpPr>
          <p:cNvPr id="19" name="Rectangle 6"/>
          <p:cNvSpPr/>
          <p:nvPr/>
        </p:nvSpPr>
        <p:spPr>
          <a:xfrm>
            <a:off x="182102" y="3311646"/>
            <a:ext cx="8781597" cy="63015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200" dirty="0">
                <a:solidFill>
                  <a:schemeClr val="tx1"/>
                </a:solidFill>
              </a:rPr>
              <a:t>4. KONKRETŪS darbai (grafikas, mokytojų paskyrimas, priemonių paruošimas).</a:t>
            </a:r>
          </a:p>
        </p:txBody>
      </p:sp>
      <p:sp>
        <p:nvSpPr>
          <p:cNvPr id="20" name="Rectangle 6"/>
          <p:cNvSpPr/>
          <p:nvPr/>
        </p:nvSpPr>
        <p:spPr>
          <a:xfrm>
            <a:off x="182102" y="4040696"/>
            <a:ext cx="8781597" cy="63015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200" dirty="0">
                <a:solidFill>
                  <a:schemeClr val="tx1"/>
                </a:solidFill>
              </a:rPr>
              <a:t>5. MOKYMO PROGRAMOS ORGANIZAVIMAS.</a:t>
            </a:r>
          </a:p>
        </p:txBody>
      </p:sp>
      <p:sp>
        <p:nvSpPr>
          <p:cNvPr id="21" name="Rectangle 6"/>
          <p:cNvSpPr/>
          <p:nvPr/>
        </p:nvSpPr>
        <p:spPr>
          <a:xfrm>
            <a:off x="182102" y="4794421"/>
            <a:ext cx="8781597" cy="63015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200" dirty="0">
                <a:solidFill>
                  <a:schemeClr val="tx1"/>
                </a:solidFill>
              </a:rPr>
              <a:t>6. GRĮŽTAMASIS RYŠYS (emocijos , apklausa ir t.t.).</a:t>
            </a:r>
          </a:p>
        </p:txBody>
      </p:sp>
      <p:sp>
        <p:nvSpPr>
          <p:cNvPr id="22" name="Rectangle 6"/>
          <p:cNvSpPr/>
          <p:nvPr/>
        </p:nvSpPr>
        <p:spPr>
          <a:xfrm>
            <a:off x="182102" y="5535862"/>
            <a:ext cx="8781597" cy="63015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200" dirty="0">
                <a:solidFill>
                  <a:schemeClr val="tx1"/>
                </a:solidFill>
              </a:rPr>
              <a:t>7. APKLAUSA (mokinių, mokytojų, administracijos; pažangos vertinimas BUM).</a:t>
            </a:r>
          </a:p>
        </p:txBody>
      </p:sp>
      <p:sp>
        <p:nvSpPr>
          <p:cNvPr id="23" name="Rectangle 6"/>
          <p:cNvSpPr/>
          <p:nvPr/>
        </p:nvSpPr>
        <p:spPr>
          <a:xfrm>
            <a:off x="182102" y="6227841"/>
            <a:ext cx="8781597" cy="63015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200" dirty="0">
                <a:solidFill>
                  <a:schemeClr val="tx1"/>
                </a:solidFill>
              </a:rPr>
              <a:t>8. RYŠIŲ PLĖTOJIMAS.</a:t>
            </a:r>
          </a:p>
        </p:txBody>
      </p:sp>
    </p:spTree>
    <p:extLst>
      <p:ext uri="{BB962C8B-B14F-4D97-AF65-F5344CB8AC3E}">
        <p14:creationId xmlns:p14="http://schemas.microsoft.com/office/powerpoint/2010/main" val="639510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362465" y="1058598"/>
            <a:ext cx="8601234" cy="63015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+mj-lt"/>
              <a:buAutoNum type="alphaLcParenR"/>
            </a:pPr>
            <a:r>
              <a:rPr lang="lt-LT" sz="1200" dirty="0">
                <a:solidFill>
                  <a:schemeClr val="tx1"/>
                </a:solidFill>
              </a:rPr>
              <a:t> Atrinkti artimas ž. ū. programas vykdančias profesines mokyklas;</a:t>
            </a:r>
          </a:p>
          <a:p>
            <a:pPr marL="228600" indent="-228600">
              <a:buAutoNum type="alphaLcParenR"/>
            </a:pPr>
            <a:r>
              <a:rPr lang="lt-LT" sz="1200" dirty="0">
                <a:solidFill>
                  <a:schemeClr val="tx1"/>
                </a:solidFill>
              </a:rPr>
              <a:t> Pateikti pasiūlymą dėl galimybės tobulinti praktinius įgūdžius;</a:t>
            </a:r>
          </a:p>
          <a:p>
            <a:pPr marL="228600" indent="-228600">
              <a:buAutoNum type="alphaLcParenR"/>
            </a:pPr>
            <a:r>
              <a:rPr lang="lt-LT" sz="1200" dirty="0">
                <a:solidFill>
                  <a:schemeClr val="tx1"/>
                </a:solidFill>
              </a:rPr>
              <a:t>Įvertinti jų pageidavimus susitikime.</a:t>
            </a:r>
          </a:p>
        </p:txBody>
      </p:sp>
      <p:sp>
        <p:nvSpPr>
          <p:cNvPr id="5" name="Rectangle 24"/>
          <p:cNvSpPr/>
          <p:nvPr/>
        </p:nvSpPr>
        <p:spPr>
          <a:xfrm>
            <a:off x="16222" y="104985"/>
            <a:ext cx="9127778" cy="78470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000" b="1" dirty="0">
                <a:solidFill>
                  <a:schemeClr val="tx1"/>
                </a:solidFill>
              </a:rPr>
              <a:t>VEIKLOS</a:t>
            </a:r>
          </a:p>
          <a:p>
            <a:pPr algn="ctr"/>
            <a:r>
              <a:rPr lang="lt-LT" sz="2000" b="1" dirty="0">
                <a:solidFill>
                  <a:schemeClr val="tx1"/>
                </a:solidFill>
              </a:rPr>
              <a:t>Praktiniai mokymai su naujausia ž. ū. technika (ŠPRC, UTVM, ZŽŪM) – 16 val.</a:t>
            </a:r>
          </a:p>
        </p:txBody>
      </p:sp>
      <p:sp>
        <p:nvSpPr>
          <p:cNvPr id="17" name="Rectangle 6"/>
          <p:cNvSpPr/>
          <p:nvPr/>
        </p:nvSpPr>
        <p:spPr>
          <a:xfrm>
            <a:off x="362465" y="1808206"/>
            <a:ext cx="8601234" cy="63015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+mj-lt"/>
              <a:buAutoNum type="alphaLcParenR"/>
            </a:pPr>
            <a:r>
              <a:rPr lang="lt-LT" sz="1200" dirty="0">
                <a:solidFill>
                  <a:schemeClr val="tx1"/>
                </a:solidFill>
              </a:rPr>
              <a:t>Parengiame mokymų programą;</a:t>
            </a:r>
          </a:p>
          <a:p>
            <a:pPr marL="228600" indent="-228600">
              <a:buFont typeface="+mj-lt"/>
              <a:buAutoNum type="alphaLcParenR"/>
            </a:pPr>
            <a:r>
              <a:rPr lang="lt-LT" sz="1200" dirty="0">
                <a:solidFill>
                  <a:schemeClr val="tx1"/>
                </a:solidFill>
              </a:rPr>
              <a:t>Numatome resursus bei įvertiname kaštus;</a:t>
            </a:r>
          </a:p>
          <a:p>
            <a:pPr marL="228600" indent="-228600">
              <a:buFont typeface="+mj-lt"/>
              <a:buAutoNum type="alphaLcParenR"/>
            </a:pPr>
            <a:r>
              <a:rPr lang="lt-LT" sz="1200" dirty="0">
                <a:solidFill>
                  <a:schemeClr val="tx1"/>
                </a:solidFill>
              </a:rPr>
              <a:t>Pateikiame konkrečius pasiūlymus su produkto verte klientams.</a:t>
            </a:r>
          </a:p>
        </p:txBody>
      </p:sp>
      <p:sp>
        <p:nvSpPr>
          <p:cNvPr id="18" name="Rectangle 6"/>
          <p:cNvSpPr/>
          <p:nvPr/>
        </p:nvSpPr>
        <p:spPr>
          <a:xfrm>
            <a:off x="362465" y="2557884"/>
            <a:ext cx="8601234" cy="4571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200" dirty="0">
                <a:solidFill>
                  <a:schemeClr val="tx1"/>
                </a:solidFill>
              </a:rPr>
              <a:t>Reikalingų dokumentų sutarčiai paruošimas, sąlygų numatymas.</a:t>
            </a:r>
          </a:p>
        </p:txBody>
      </p:sp>
      <p:sp>
        <p:nvSpPr>
          <p:cNvPr id="19" name="Rectangle 6"/>
          <p:cNvSpPr/>
          <p:nvPr/>
        </p:nvSpPr>
        <p:spPr>
          <a:xfrm>
            <a:off x="362466" y="3070173"/>
            <a:ext cx="8601234" cy="49423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200" dirty="0">
                <a:solidFill>
                  <a:schemeClr val="tx1"/>
                </a:solidFill>
              </a:rPr>
              <a:t>Praktinio mokymo veiklų suderinimas (data, laikas, vieta, įrengimai, soc. veiklos).</a:t>
            </a:r>
          </a:p>
        </p:txBody>
      </p:sp>
      <p:sp>
        <p:nvSpPr>
          <p:cNvPr id="20" name="Rectangle 6"/>
          <p:cNvSpPr/>
          <p:nvPr/>
        </p:nvSpPr>
        <p:spPr>
          <a:xfrm>
            <a:off x="341743" y="3673043"/>
            <a:ext cx="8601234" cy="79907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200" dirty="0">
                <a:solidFill>
                  <a:schemeClr val="tx1"/>
                </a:solidFill>
              </a:rPr>
              <a:t>Praktinės veiklos organizavimas bei vykdymas</a:t>
            </a:r>
          </a:p>
          <a:p>
            <a:pPr marL="228600" indent="-228600">
              <a:buFont typeface="+mj-lt"/>
              <a:buAutoNum type="alphaLcParenR"/>
            </a:pPr>
            <a:r>
              <a:rPr lang="lt-LT" sz="1200" dirty="0">
                <a:solidFill>
                  <a:schemeClr val="tx1"/>
                </a:solidFill>
              </a:rPr>
              <a:t>Supažindinimas su taisyklėmis bei darbo sauga darbo vietoje;</a:t>
            </a:r>
          </a:p>
          <a:p>
            <a:pPr marL="228600" indent="-228600">
              <a:buFont typeface="+mj-lt"/>
              <a:buAutoNum type="alphaLcParenR"/>
            </a:pPr>
            <a:r>
              <a:rPr lang="lt-LT" sz="1200" dirty="0">
                <a:solidFill>
                  <a:schemeClr val="tx1"/>
                </a:solidFill>
              </a:rPr>
              <a:t>Konkrečios  programoje numatytos veiklos;</a:t>
            </a:r>
          </a:p>
          <a:p>
            <a:pPr marL="228600" indent="-228600">
              <a:buFont typeface="+mj-lt"/>
              <a:buAutoNum type="alphaLcParenR"/>
            </a:pPr>
            <a:r>
              <a:rPr lang="lt-LT" sz="1200" dirty="0">
                <a:solidFill>
                  <a:schemeClr val="tx1"/>
                </a:solidFill>
              </a:rPr>
              <a:t>Socialinės veiklos organizavimas.</a:t>
            </a:r>
          </a:p>
        </p:txBody>
      </p:sp>
      <p:sp>
        <p:nvSpPr>
          <p:cNvPr id="21" name="Rectangle 6"/>
          <p:cNvSpPr/>
          <p:nvPr/>
        </p:nvSpPr>
        <p:spPr>
          <a:xfrm>
            <a:off x="362465" y="4580257"/>
            <a:ext cx="8601234" cy="4911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200" dirty="0">
                <a:solidFill>
                  <a:schemeClr val="tx1"/>
                </a:solidFill>
              </a:rPr>
              <a:t>Pasiekimų įvertinimas konkrečioje veiklos vietoje.</a:t>
            </a:r>
          </a:p>
        </p:txBody>
      </p:sp>
      <p:sp>
        <p:nvSpPr>
          <p:cNvPr id="22" name="Rectangle 6"/>
          <p:cNvSpPr/>
          <p:nvPr/>
        </p:nvSpPr>
        <p:spPr>
          <a:xfrm>
            <a:off x="362466" y="5206314"/>
            <a:ext cx="8601234" cy="63015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+mj-lt"/>
              <a:buAutoNum type="alphaLcParenR"/>
            </a:pPr>
            <a:r>
              <a:rPr lang="lt-LT" sz="1200" dirty="0">
                <a:solidFill>
                  <a:schemeClr val="tx1"/>
                </a:solidFill>
              </a:rPr>
              <a:t>Produkto naudotojai pateikia atsiliepimus anketine ar kita forma;</a:t>
            </a:r>
          </a:p>
          <a:p>
            <a:pPr marL="228600" indent="-228600">
              <a:buFont typeface="+mj-lt"/>
              <a:buAutoNum type="alphaLcParenR"/>
            </a:pPr>
            <a:r>
              <a:rPr lang="lt-LT" sz="1200" dirty="0">
                <a:solidFill>
                  <a:schemeClr val="tx1"/>
                </a:solidFill>
              </a:rPr>
              <a:t>Atsiliepimai iš mokyklos (klientų);</a:t>
            </a:r>
          </a:p>
          <a:p>
            <a:pPr marL="228600" indent="-228600">
              <a:buFont typeface="+mj-lt"/>
              <a:buAutoNum type="alphaLcParenR"/>
            </a:pPr>
            <a:r>
              <a:rPr lang="lt-LT" sz="1200" dirty="0">
                <a:solidFill>
                  <a:schemeClr val="tx1"/>
                </a:solidFill>
              </a:rPr>
              <a:t>savianalizė</a:t>
            </a:r>
          </a:p>
        </p:txBody>
      </p:sp>
      <p:sp>
        <p:nvSpPr>
          <p:cNvPr id="23" name="Rectangle 6"/>
          <p:cNvSpPr/>
          <p:nvPr/>
        </p:nvSpPr>
        <p:spPr>
          <a:xfrm>
            <a:off x="346243" y="5912761"/>
            <a:ext cx="8621956" cy="74341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+mj-lt"/>
              <a:buAutoNum type="alphaLcParenR"/>
            </a:pPr>
            <a:r>
              <a:rPr lang="lt-LT" sz="1200" dirty="0">
                <a:solidFill>
                  <a:schemeClr val="tx1"/>
                </a:solidFill>
              </a:rPr>
              <a:t>Atsižvelgiant į mokyklų atsiliepimus, besimokančiųjų kompetencijų vertinimą, rinkos pokyčius, numatyti ir pasiūlyti  siekti veiklos tęstinumo, organizuojant projektinio ar konkursinio pobūdžio renginius;</a:t>
            </a:r>
          </a:p>
          <a:p>
            <a:pPr marL="228600" indent="-228600">
              <a:buFont typeface="+mj-lt"/>
              <a:buAutoNum type="alphaLcParenR"/>
            </a:pPr>
            <a:r>
              <a:rPr lang="lt-LT" sz="1200" dirty="0">
                <a:solidFill>
                  <a:schemeClr val="tx1"/>
                </a:solidFill>
              </a:rPr>
              <a:t>Nuolat tobulinti veiklas, siūlant naujas metodikas bei formas.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222" y="1169773"/>
            <a:ext cx="3462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b="1" dirty="0"/>
              <a:t>1.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222" y="1943098"/>
            <a:ext cx="3462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b="1" dirty="0"/>
              <a:t>2.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222" y="2599550"/>
            <a:ext cx="3462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b="1" dirty="0"/>
              <a:t>3.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222" y="3287409"/>
            <a:ext cx="3462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b="1" dirty="0"/>
              <a:t>4.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222" y="3902672"/>
            <a:ext cx="3462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b="1" dirty="0"/>
              <a:t>5.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4655921"/>
            <a:ext cx="3462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b="1" dirty="0"/>
              <a:t>6.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223" y="5249081"/>
            <a:ext cx="3462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b="1" dirty="0"/>
              <a:t>7.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223" y="6227841"/>
            <a:ext cx="3462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b="1" dirty="0"/>
              <a:t>8.</a:t>
            </a:r>
          </a:p>
        </p:txBody>
      </p:sp>
    </p:spTree>
    <p:extLst>
      <p:ext uri="{BB962C8B-B14F-4D97-AF65-F5344CB8AC3E}">
        <p14:creationId xmlns:p14="http://schemas.microsoft.com/office/powerpoint/2010/main" val="639510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182102" y="1058598"/>
            <a:ext cx="8781597" cy="63015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200" dirty="0">
                <a:solidFill>
                  <a:schemeClr val="tx1"/>
                </a:solidFill>
              </a:rPr>
              <a:t>1. Pasiūlymo teikimas aukštosioms mokykloms, pateikiant pilną informaciją apie veiklą.</a:t>
            </a:r>
          </a:p>
        </p:txBody>
      </p:sp>
      <p:sp>
        <p:nvSpPr>
          <p:cNvPr id="5" name="Rectangle 24"/>
          <p:cNvSpPr/>
          <p:nvPr/>
        </p:nvSpPr>
        <p:spPr>
          <a:xfrm>
            <a:off x="16222" y="104985"/>
            <a:ext cx="9127778" cy="78470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000" b="1" dirty="0">
                <a:solidFill>
                  <a:schemeClr val="tx1"/>
                </a:solidFill>
              </a:rPr>
              <a:t>VEIKLOS</a:t>
            </a:r>
          </a:p>
          <a:p>
            <a:pPr algn="ctr"/>
            <a:r>
              <a:rPr lang="lt-LT" sz="2000" b="1" dirty="0">
                <a:solidFill>
                  <a:schemeClr val="tx1"/>
                </a:solidFill>
              </a:rPr>
              <a:t>Žemės ūkio praktiniai darbai (Utenos kolegijai) </a:t>
            </a:r>
          </a:p>
        </p:txBody>
      </p:sp>
      <p:sp>
        <p:nvSpPr>
          <p:cNvPr id="17" name="Rectangle 6"/>
          <p:cNvSpPr/>
          <p:nvPr/>
        </p:nvSpPr>
        <p:spPr>
          <a:xfrm>
            <a:off x="182102" y="1808206"/>
            <a:ext cx="8781597" cy="63015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200" dirty="0">
                <a:solidFill>
                  <a:schemeClr val="tx1"/>
                </a:solidFill>
              </a:rPr>
              <a:t>2. Programos parengimas. Praktinių darbų aprašų kūrimas.</a:t>
            </a:r>
          </a:p>
        </p:txBody>
      </p:sp>
      <p:sp>
        <p:nvSpPr>
          <p:cNvPr id="18" name="Rectangle 6"/>
          <p:cNvSpPr/>
          <p:nvPr/>
        </p:nvSpPr>
        <p:spPr>
          <a:xfrm>
            <a:off x="182102" y="2557884"/>
            <a:ext cx="8781597" cy="63015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200" dirty="0">
                <a:solidFill>
                  <a:schemeClr val="tx1"/>
                </a:solidFill>
              </a:rPr>
              <a:t>3. Sutarties sudarymas.</a:t>
            </a:r>
          </a:p>
        </p:txBody>
      </p:sp>
      <p:sp>
        <p:nvSpPr>
          <p:cNvPr id="19" name="Rectangle 6"/>
          <p:cNvSpPr/>
          <p:nvPr/>
        </p:nvSpPr>
        <p:spPr>
          <a:xfrm>
            <a:off x="182102" y="3311646"/>
            <a:ext cx="8781597" cy="63015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200" dirty="0">
                <a:solidFill>
                  <a:schemeClr val="tx1"/>
                </a:solidFill>
              </a:rPr>
              <a:t>4. Programos pritaikymas</a:t>
            </a:r>
          </a:p>
          <a:p>
            <a:r>
              <a:rPr lang="lt-LT" sz="1200" dirty="0">
                <a:solidFill>
                  <a:schemeClr val="tx1"/>
                </a:solidFill>
              </a:rPr>
              <a:t>Mokymo ir darbo grafikai</a:t>
            </a:r>
          </a:p>
          <a:p>
            <a:r>
              <a:rPr lang="lt-LT" sz="1200" dirty="0">
                <a:solidFill>
                  <a:schemeClr val="tx1"/>
                </a:solidFill>
              </a:rPr>
              <a:t>Poreikių (medžiagų ir t.t.) įvertinimas.</a:t>
            </a:r>
          </a:p>
        </p:txBody>
      </p:sp>
      <p:sp>
        <p:nvSpPr>
          <p:cNvPr id="20" name="Rectangle 6"/>
          <p:cNvSpPr/>
          <p:nvPr/>
        </p:nvSpPr>
        <p:spPr>
          <a:xfrm>
            <a:off x="182102" y="4040696"/>
            <a:ext cx="8781597" cy="47363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200" dirty="0">
                <a:solidFill>
                  <a:schemeClr val="tx1"/>
                </a:solidFill>
              </a:rPr>
              <a:t>5. Mokymų pravedimas.</a:t>
            </a:r>
          </a:p>
        </p:txBody>
      </p:sp>
      <p:sp>
        <p:nvSpPr>
          <p:cNvPr id="21" name="Rectangle 6"/>
          <p:cNvSpPr/>
          <p:nvPr/>
        </p:nvSpPr>
        <p:spPr>
          <a:xfrm>
            <a:off x="182102" y="4679092"/>
            <a:ext cx="8781597" cy="4613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200" dirty="0">
                <a:solidFill>
                  <a:schemeClr val="tx1"/>
                </a:solidFill>
              </a:rPr>
              <a:t>6. Atlikto praktinio darbo kokybės vertinimas.</a:t>
            </a:r>
          </a:p>
        </p:txBody>
      </p:sp>
      <p:sp>
        <p:nvSpPr>
          <p:cNvPr id="22" name="Rectangle 6"/>
          <p:cNvSpPr/>
          <p:nvPr/>
        </p:nvSpPr>
        <p:spPr>
          <a:xfrm>
            <a:off x="182102" y="5313459"/>
            <a:ext cx="8781597" cy="44480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200" dirty="0">
                <a:solidFill>
                  <a:schemeClr val="tx1"/>
                </a:solidFill>
              </a:rPr>
              <a:t>7. Kliento atsiliepimai apie atliktą darbą.</a:t>
            </a:r>
          </a:p>
        </p:txBody>
      </p:sp>
      <p:sp>
        <p:nvSpPr>
          <p:cNvPr id="23" name="Rectangle 6"/>
          <p:cNvSpPr/>
          <p:nvPr/>
        </p:nvSpPr>
        <p:spPr>
          <a:xfrm>
            <a:off x="182102" y="5993080"/>
            <a:ext cx="8781597" cy="4695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200" dirty="0">
                <a:solidFill>
                  <a:schemeClr val="tx1"/>
                </a:solidFill>
              </a:rPr>
              <a:t>8. Tolimesnių ryšių palaikymas. IT.</a:t>
            </a:r>
          </a:p>
        </p:txBody>
      </p:sp>
    </p:spTree>
    <p:extLst>
      <p:ext uri="{BB962C8B-B14F-4D97-AF65-F5344CB8AC3E}">
        <p14:creationId xmlns:p14="http://schemas.microsoft.com/office/powerpoint/2010/main" val="639510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2026</TotalTime>
  <Words>1616</Words>
  <Application>Microsoft Office PowerPoint</Application>
  <PresentationFormat>Demonstracija ekrane (4:3)</PresentationFormat>
  <Paragraphs>281</Paragraphs>
  <Slides>12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Arvydas Augustaitis</dc:creator>
  <cp:lastModifiedBy>Inga</cp:lastModifiedBy>
  <cp:revision>144</cp:revision>
  <cp:lastPrinted>2017-11-12T19:34:07Z</cp:lastPrinted>
  <dcterms:created xsi:type="dcterms:W3CDTF">2017-11-12T13:33:40Z</dcterms:created>
  <dcterms:modified xsi:type="dcterms:W3CDTF">2019-05-28T07:57:04Z</dcterms:modified>
</cp:coreProperties>
</file>